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61" r:id="rId8"/>
    <p:sldId id="761" r:id="rId9"/>
    <p:sldId id="762" r:id="rId10"/>
    <p:sldId id="1070" r:id="rId11"/>
    <p:sldId id="1071" r:id="rId12"/>
    <p:sldId id="1109" r:id="rId13"/>
    <p:sldId id="1110" r:id="rId14"/>
    <p:sldId id="1262" r:id="rId15"/>
    <p:sldId id="1263" r:id="rId16"/>
    <p:sldId id="1677" r:id="rId17"/>
    <p:sldId id="1678" r:id="rId18"/>
    <p:sldId id="1674" r:id="rId19"/>
    <p:sldId id="1673" r:id="rId20"/>
    <p:sldId id="1675" r:id="rId21"/>
    <p:sldId id="1676" r:id="rId22"/>
    <p:sldId id="1679" r:id="rId23"/>
  </p:sldIdLst>
  <p:sldSz cx="18288000" cy="10287000"/>
  <p:notesSz cx="6858000" cy="9144000"/>
  <p:embeddedFontLst>
    <p:embeddedFont>
      <p:font typeface="Skeena" panose="020B0604020202020204" charset="0"/>
      <p:regular r:id="rId24"/>
      <p:bold r:id="rId25"/>
      <p:italic r:id="rId26"/>
      <p:boldItalic r:id="rId27"/>
    </p:embeddedFont>
    <p:embeddedFont>
      <p:font typeface="Sitka Text" panose="02000505000000020004" pitchFamily="2" charset="0"/>
      <p:regular r:id="rId28"/>
      <p:bold r:id="rId29"/>
      <p:italic r:id="rId30"/>
      <p:boldItalic r:id="rId31"/>
    </p:embeddedFont>
    <p:embeddedFont>
      <p:font typeface="Segoe UI Black" panose="020B0A02040204020203" pitchFamily="34" charset="0"/>
      <p:bold r:id="rId32"/>
      <p:boldItalic r:id="rId33"/>
    </p:embeddedFont>
    <p:embeddedFont>
      <p:font typeface="Lucida Sans Unicode" panose="020B0602030504020204" pitchFamily="34" charset="0"/>
      <p:regular r:id="rId34"/>
    </p:embeddedFont>
    <p:embeddedFont>
      <p:font typeface="Biome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itka Heading" panose="02000505000000020004" pitchFamily="2" charset="0"/>
      <p:regular r:id="rId40"/>
      <p:bold r:id="rId41"/>
      <p:italic r:id="rId42"/>
      <p:boldItalic r:id="rId43"/>
    </p:embeddedFont>
    <p:embeddedFont>
      <p:font typeface="Arial Black" panose="020B0A04020102020204" pitchFamily="34" charset="0"/>
      <p:bold r:id="rId44"/>
    </p:embeddedFont>
    <p:embeddedFont>
      <p:font typeface="Cambria Math" panose="02040503050406030204" pitchFamily="18" charset="0"/>
      <p:regular r:id="rId45"/>
    </p:embeddedFont>
    <p:embeddedFont>
      <p:font typeface="Borsok" panose="02000503000000020002" charset="0"/>
      <p:regular r:id="rId46"/>
    </p:embeddedFont>
    <p:embeddedFont>
      <p:font typeface="Monterchi Bold" panose="020B0604020202020204" charset="0"/>
      <p:regular r:id="rId47"/>
    </p:embeddedFont>
    <p:embeddedFont>
      <p:font typeface="Bookman Old Style" panose="02050604050505020204" pitchFamily="18" charset="0"/>
      <p:regular r:id="rId48"/>
      <p:bold r:id="rId49"/>
      <p:italic r:id="rId50"/>
      <p:boldItalic r:id="rId51"/>
    </p:embeddedFont>
    <p:embeddedFont>
      <p:font typeface="Biome Light" panose="020B0604020202020204" charset="0"/>
      <p:regular r:id="rId52"/>
      <p:italic r:id="rId53"/>
    </p:embeddedFont>
    <p:embeddedFont>
      <p:font typeface="Bugaki" panose="020B0604020202020204" charset="0"/>
      <p:regular r:id="rId54"/>
    </p:embeddedFont>
    <p:embeddedFont>
      <p:font typeface="Canva Sans" panose="020B0604020202020204" charset="0"/>
      <p:regular r:id="rId55"/>
    </p:embeddedFont>
    <p:embeddedFont>
      <p:font typeface="Microsoft YaHei" panose="020B0503020204020204" pitchFamily="34" charset="-122"/>
      <p:regular r:id="rId56"/>
      <p:bold r:id="rId57"/>
    </p:embeddedFont>
    <p:embeddedFont>
      <p:font typeface="Sitka Small" panose="02000505000000020004" pitchFamily="2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4622" autoAdjust="0"/>
  </p:normalViewPr>
  <p:slideViewPr>
    <p:cSldViewPr>
      <p:cViewPr varScale="1">
        <p:scale>
          <a:sx n="46" d="100"/>
          <a:sy n="46" d="100"/>
        </p:scale>
        <p:origin x="100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font" Target="fonts/font35.fntdata"/><Relationship Id="rId5" Type="http://schemas.openxmlformats.org/officeDocument/2006/relationships/slide" Target="slides/slide4.xml"/><Relationship Id="rId61" Type="http://schemas.openxmlformats.org/officeDocument/2006/relationships/font" Target="fonts/font3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font" Target="fonts/font36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font" Target="fonts/font3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647304"/>
            <a:ext cx="17570280" cy="2639695"/>
            <a:chOff x="0" y="0"/>
            <a:chExt cx="4816593" cy="695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95228"/>
            </a:xfrm>
            <a:custGeom>
              <a:avLst/>
              <a:gdLst/>
              <a:ahLst/>
              <a:cxnLst/>
              <a:rect l="l" t="t" r="r" b="b"/>
              <a:pathLst>
                <a:path w="4816592" h="695228">
                  <a:moveTo>
                    <a:pt x="0" y="0"/>
                  </a:moveTo>
                  <a:lnTo>
                    <a:pt x="4816592" y="0"/>
                  </a:lnTo>
                  <a:lnTo>
                    <a:pt x="4816592" y="695228"/>
                  </a:lnTo>
                  <a:lnTo>
                    <a:pt x="0" y="695228"/>
                  </a:lnTo>
                  <a:close/>
                </a:path>
              </a:pathLst>
            </a:custGeom>
            <a:solidFill>
              <a:srgbClr val="1C2B2B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73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44510">
            <a:off x="432583" y="4516511"/>
            <a:ext cx="2278479" cy="2204428"/>
          </a:xfrm>
          <a:custGeom>
            <a:avLst/>
            <a:gdLst/>
            <a:ahLst/>
            <a:cxnLst/>
            <a:rect l="l" t="t" r="r" b="b"/>
            <a:pathLst>
              <a:path w="2278479" h="2204428">
                <a:moveTo>
                  <a:pt x="0" y="0"/>
                </a:moveTo>
                <a:lnTo>
                  <a:pt x="2278479" y="0"/>
                </a:lnTo>
                <a:lnTo>
                  <a:pt x="2278479" y="2204428"/>
                </a:lnTo>
                <a:lnTo>
                  <a:pt x="0" y="220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>
            <a:off x="15830566" y="498475"/>
            <a:ext cx="1948919" cy="2057400"/>
          </a:xfrm>
          <a:custGeom>
            <a:avLst/>
            <a:gdLst/>
            <a:ahLst/>
            <a:cxnLst/>
            <a:rect l="l" t="t" r="r" b="b"/>
            <a:pathLst>
              <a:path w="1948919" h="2057400">
                <a:moveTo>
                  <a:pt x="0" y="0"/>
                </a:moveTo>
                <a:lnTo>
                  <a:pt x="1948919" y="0"/>
                </a:lnTo>
                <a:lnTo>
                  <a:pt x="194891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Freeform 10"/>
          <p:cNvSpPr/>
          <p:nvPr/>
        </p:nvSpPr>
        <p:spPr>
          <a:xfrm rot="-1252704">
            <a:off x="15906129" y="2984849"/>
            <a:ext cx="2107469" cy="812334"/>
          </a:xfrm>
          <a:custGeom>
            <a:avLst/>
            <a:gdLst/>
            <a:ahLst/>
            <a:cxnLst/>
            <a:rect l="l" t="t" r="r" b="b"/>
            <a:pathLst>
              <a:path w="2107469" h="812334">
                <a:moveTo>
                  <a:pt x="0" y="0"/>
                </a:moveTo>
                <a:lnTo>
                  <a:pt x="2107469" y="0"/>
                </a:lnTo>
                <a:lnTo>
                  <a:pt x="2107469" y="812333"/>
                </a:lnTo>
                <a:lnTo>
                  <a:pt x="0" y="812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>
          <a:xfrm rot="-2612862">
            <a:off x="577863" y="1459628"/>
            <a:ext cx="553303" cy="792492"/>
          </a:xfrm>
          <a:custGeom>
            <a:avLst/>
            <a:gdLst/>
            <a:ahLst/>
            <a:cxnLst/>
            <a:rect l="l" t="t" r="r" b="b"/>
            <a:pathLst>
              <a:path w="553303" h="792492">
                <a:moveTo>
                  <a:pt x="0" y="0"/>
                </a:moveTo>
                <a:lnTo>
                  <a:pt x="553303" y="0"/>
                </a:lnTo>
                <a:lnTo>
                  <a:pt x="553303" y="792492"/>
                </a:lnTo>
                <a:lnTo>
                  <a:pt x="0" y="792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/>
          <p:cNvSpPr txBox="1"/>
          <p:nvPr/>
        </p:nvSpPr>
        <p:spPr>
          <a:xfrm>
            <a:off x="155001" y="1959264"/>
            <a:ext cx="15918540" cy="244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859480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MATHEMATICS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744" y="1778403"/>
            <a:ext cx="15649822" cy="244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223939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MATHEMATICS</a:t>
            </a:r>
          </a:p>
        </p:txBody>
      </p:sp>
      <p:sp>
        <p:nvSpPr>
          <p:cNvPr id="14" name="Freeform 14"/>
          <p:cNvSpPr/>
          <p:nvPr/>
        </p:nvSpPr>
        <p:spPr>
          <a:xfrm rot="7796296">
            <a:off x="15181668" y="3958756"/>
            <a:ext cx="553303" cy="792492"/>
          </a:xfrm>
          <a:custGeom>
            <a:avLst/>
            <a:gdLst/>
            <a:ahLst/>
            <a:cxnLst/>
            <a:rect l="l" t="t" r="r" b="b"/>
            <a:pathLst>
              <a:path w="553303" h="792492">
                <a:moveTo>
                  <a:pt x="0" y="0"/>
                </a:moveTo>
                <a:lnTo>
                  <a:pt x="553303" y="0"/>
                </a:lnTo>
                <a:lnTo>
                  <a:pt x="553303" y="792492"/>
                </a:lnTo>
                <a:lnTo>
                  <a:pt x="0" y="792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5" name="Group 15"/>
          <p:cNvGrpSpPr/>
          <p:nvPr/>
        </p:nvGrpSpPr>
        <p:grpSpPr>
          <a:xfrm>
            <a:off x="0" y="28975"/>
            <a:ext cx="8861950" cy="999725"/>
            <a:chOff x="0" y="0"/>
            <a:chExt cx="2334012" cy="2633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4012" cy="263302"/>
            </a:xfrm>
            <a:custGeom>
              <a:avLst/>
              <a:gdLst/>
              <a:ahLst/>
              <a:cxnLst/>
              <a:rect l="l" t="t" r="r" b="b"/>
              <a:pathLst>
                <a:path w="2334012" h="263302">
                  <a:moveTo>
                    <a:pt x="17472" y="0"/>
                  </a:moveTo>
                  <a:lnTo>
                    <a:pt x="2316539" y="0"/>
                  </a:lnTo>
                  <a:cubicBezTo>
                    <a:pt x="2326189" y="0"/>
                    <a:pt x="2334012" y="7823"/>
                    <a:pt x="2334012" y="17472"/>
                  </a:cubicBezTo>
                  <a:lnTo>
                    <a:pt x="2334012" y="245830"/>
                  </a:lnTo>
                  <a:cubicBezTo>
                    <a:pt x="2334012" y="255479"/>
                    <a:pt x="2326189" y="263302"/>
                    <a:pt x="2316539" y="263302"/>
                  </a:cubicBezTo>
                  <a:lnTo>
                    <a:pt x="17472" y="263302"/>
                  </a:lnTo>
                  <a:cubicBezTo>
                    <a:pt x="7823" y="263302"/>
                    <a:pt x="0" y="255479"/>
                    <a:pt x="0" y="245830"/>
                  </a:cubicBezTo>
                  <a:lnTo>
                    <a:pt x="0" y="17472"/>
                  </a:lnTo>
                  <a:cubicBezTo>
                    <a:pt x="0" y="7823"/>
                    <a:pt x="7823" y="0"/>
                    <a:pt x="17472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34012" cy="30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718201" y="5485624"/>
            <a:ext cx="5569795" cy="4801374"/>
          </a:xfrm>
          <a:custGeom>
            <a:avLst/>
            <a:gdLst/>
            <a:ahLst/>
            <a:cxnLst/>
            <a:rect l="l" t="t" r="r" b="b"/>
            <a:pathLst>
              <a:path w="4852079" h="4429634">
                <a:moveTo>
                  <a:pt x="0" y="0"/>
                </a:moveTo>
                <a:lnTo>
                  <a:pt x="4852079" y="0"/>
                </a:lnTo>
                <a:lnTo>
                  <a:pt x="4852079" y="4429635"/>
                </a:lnTo>
                <a:lnTo>
                  <a:pt x="0" y="4429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9" name="TextBox 19"/>
          <p:cNvSpPr txBox="1"/>
          <p:nvPr/>
        </p:nvSpPr>
        <p:spPr>
          <a:xfrm>
            <a:off x="0" y="7706618"/>
            <a:ext cx="12718201" cy="429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E1E1E1"/>
                </a:solidFill>
                <a:latin typeface="Lucida Sans Unicode" panose="020B0602030504020204" pitchFamily="34" charset="0"/>
                <a:ea typeface="Microsoft YaHei" panose="020B0503020204020204" pitchFamily="34" charset="-122"/>
                <a:cs typeface="Lucida Sans Unicode" panose="020B0602030504020204" pitchFamily="34" charset="0"/>
                <a:sym typeface="Monterchi Bold"/>
              </a:rPr>
              <a:t>JERRY BOY D. ANDEZA JR., LPT</a:t>
            </a:r>
          </a:p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E1E1E1"/>
                </a:solidFill>
                <a:latin typeface="Lucida Sans Unicode" panose="020B0602030504020204" pitchFamily="34" charset="0"/>
                <a:ea typeface="Microsoft YaHei" panose="020B0503020204020204" pitchFamily="34" charset="-122"/>
                <a:cs typeface="Lucida Sans Unicode" panose="020B0602030504020204" pitchFamily="34" charset="0"/>
                <a:sym typeface="Monterchi Bold"/>
              </a:rPr>
              <a:t>Faculty of Accountancy, Business, and Management</a:t>
            </a:r>
          </a:p>
          <a:p>
            <a:pPr algn="ctr">
              <a:lnSpc>
                <a:spcPts val="6160"/>
              </a:lnSpc>
            </a:pPr>
            <a:r>
              <a:rPr lang="en-US" sz="4400" b="1" dirty="0" err="1">
                <a:solidFill>
                  <a:srgbClr val="E1E1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erchi Bold"/>
                <a:sym typeface="Monterchi Bold"/>
              </a:rPr>
              <a:t>Culiat</a:t>
            </a:r>
            <a:r>
              <a:rPr lang="en-US" sz="4400" b="1" dirty="0">
                <a:solidFill>
                  <a:srgbClr val="E1E1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erchi Bold"/>
                <a:sym typeface="Monterchi Bold"/>
              </a:rPr>
              <a:t> High School</a:t>
            </a:r>
          </a:p>
          <a:p>
            <a:pPr algn="ctr">
              <a:lnSpc>
                <a:spcPts val="7279"/>
              </a:lnSpc>
            </a:pPr>
            <a:endParaRPr lang="en-US" sz="4400" b="1" dirty="0">
              <a:solidFill>
                <a:srgbClr val="E1E1E1"/>
              </a:solidFill>
              <a:latin typeface="Monterchi Bold"/>
              <a:ea typeface="Monterchi Bold"/>
              <a:cs typeface="Monterchi Bold"/>
              <a:sym typeface="Monterch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-511072" y="-53330"/>
            <a:ext cx="9655072" cy="99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Bookman Old Style" panose="02050604050505020204" pitchFamily="18" charset="0"/>
                <a:ea typeface="Bugaki"/>
                <a:cs typeface="Bugaki"/>
                <a:sym typeface="Bugaki"/>
              </a:rPr>
              <a:t>Review Session 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A287-C90B-8C8F-D7FA-9DFB0227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8D01BE-A770-097B-8394-80C05256F0FB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A68CBC-DD8C-CAB0-83C9-4F5D9A133033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B87EC4-6D23-7399-D392-214E4BC8F0C8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9854A2-DFF9-61CE-EA84-AEBF5BABB5D4}"/>
              </a:ext>
            </a:extLst>
          </p:cNvPr>
          <p:cNvGrpSpPr/>
          <p:nvPr/>
        </p:nvGrpSpPr>
        <p:grpSpPr>
          <a:xfrm>
            <a:off x="973875" y="1559281"/>
            <a:ext cx="16497199" cy="7607883"/>
            <a:chOff x="0" y="0"/>
            <a:chExt cx="4344941" cy="2003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Freeform 6">
                  <a:extLst>
                    <a:ext uri="{FF2B5EF4-FFF2-40B4-BE49-F238E27FC236}">
                      <a16:creationId xmlns:a16="http://schemas.microsoft.com/office/drawing/2014/main" id="{BC9F789C-EBEA-97CC-1FAF-26EF8D0048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344941" cy="200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4941" h="2003722">
                      <a:moveTo>
                        <a:pt x="23934" y="0"/>
                      </a:moveTo>
                      <a:lnTo>
                        <a:pt x="4321008" y="0"/>
                      </a:lnTo>
                      <a:cubicBezTo>
                        <a:pt x="4327355" y="0"/>
                        <a:pt x="4333443" y="2522"/>
                        <a:pt x="4337931" y="7010"/>
                      </a:cubicBezTo>
                      <a:cubicBezTo>
                        <a:pt x="4342420" y="11498"/>
                        <a:pt x="4344941" y="17586"/>
                        <a:pt x="4344941" y="23934"/>
                      </a:cubicBezTo>
                      <a:lnTo>
                        <a:pt x="4344941" y="1979789"/>
                      </a:lnTo>
                      <a:cubicBezTo>
                        <a:pt x="4344941" y="1993007"/>
                        <a:pt x="4334226" y="2003722"/>
                        <a:pt x="4321008" y="2003722"/>
                      </a:cubicBezTo>
                      <a:lnTo>
                        <a:pt x="23934" y="2003722"/>
                      </a:lnTo>
                      <a:cubicBezTo>
                        <a:pt x="10715" y="2003722"/>
                        <a:pt x="0" y="1993007"/>
                        <a:pt x="0" y="1979789"/>
                      </a:cubicBezTo>
                      <a:lnTo>
                        <a:pt x="0" y="23934"/>
                      </a:lnTo>
                      <a:cubicBezTo>
                        <a:pt x="0" y="10715"/>
                        <a:pt x="10715" y="0"/>
                        <a:pt x="239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3825" cap="rnd">
                  <a:solidFill>
                    <a:srgbClr val="223939"/>
                  </a:solidFill>
                  <a:prstDash val="lgDash"/>
                  <a:round/>
                </a:ln>
              </p:spPr>
              <p:txBody>
                <a:bodyPr/>
                <a:lstStyle/>
                <a:p>
                  <a:endParaRPr lang="en-PH" dirty="0"/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Solution: 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In determining the interest rate of the loan, substitute the given:</a:t>
                  </a:r>
                </a:p>
                <a:p>
                  <a:endParaRPr lang="en-PH" sz="2800" b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Given:									</a:t>
                  </a:r>
                  <a:endParaRPr lang="en-PH" sz="2800" dirty="0">
                    <a:latin typeface="Arial Black" panose="020B0A04020102020204" pitchFamily="34" charset="0"/>
                  </a:endParaRP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Principal (P) = </a:t>
                  </a:r>
                  <a:r>
                    <a:rPr lang="en-PH" sz="2800" dirty="0" err="1">
                      <a:latin typeface="Arial Black" panose="020B0A04020102020204" pitchFamily="34" charset="0"/>
                    </a:rPr>
                    <a:t>Php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 25,000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Interest (I) = </a:t>
                  </a:r>
                  <a:r>
                    <a:rPr lang="en-PH" sz="2800" dirty="0" err="1">
                      <a:latin typeface="Arial Black" panose="020B0A04020102020204" pitchFamily="34" charset="0"/>
                    </a:rPr>
                    <a:t>Php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 10,000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Total amount paid = </a:t>
                  </a:r>
                  <a:r>
                    <a:rPr lang="en-PH" sz="2800" dirty="0" err="1">
                      <a:latin typeface="Arial Black" panose="020B0A04020102020204" pitchFamily="34" charset="0"/>
                    </a:rPr>
                    <a:t>Php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 35,500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 Formula: </a:t>
                  </a:r>
                  <a14:m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PH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latin typeface="Cambria Math" panose="02040503050406030204" pitchFamily="18" charset="0"/>
                        </a:rPr>
                        <m:t>𝑃𝑟𝑡</m:t>
                      </m:r>
                    </m:oMath>
                  </a14:m>
                  <a:endParaRPr lang="en-PH" sz="2800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		</a:t>
                  </a:r>
                  <a:r>
                    <a:rPr lang="en-PH" sz="2800" b="1" dirty="0" smtClean="0">
                      <a:latin typeface="Arial Black" panose="020B0A04020102020204" pitchFamily="34" charset="0"/>
                    </a:rPr>
                    <a:t>Step </a:t>
                  </a:r>
                  <a:r>
                    <a:rPr lang="en-PH" sz="2800" b="1" dirty="0">
                      <a:latin typeface="Arial Black" panose="020B0A04020102020204" pitchFamily="34" charset="0"/>
                    </a:rPr>
                    <a:t>1: Solve for the interest paid</a:t>
                  </a:r>
                  <a:endParaRPr lang="en-PH" sz="2800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		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	</a:t>
                  </a:r>
                  <a:r>
                    <a:rPr lang="en-PH" sz="2800" b="1" dirty="0" smtClean="0">
                      <a:latin typeface="Arial Black" panose="020B0A04020102020204" pitchFamily="34" charset="0"/>
                    </a:rPr>
                    <a:t>Step </a:t>
                  </a:r>
                  <a:r>
                    <a:rPr lang="en-PH" sz="2800" b="1" dirty="0">
                      <a:latin typeface="Arial Black" panose="020B0A04020102020204" pitchFamily="34" charset="0"/>
                    </a:rPr>
                    <a:t>2: Solve for time</a:t>
                  </a:r>
                  <a:endParaRPr lang="en-PH" sz="2800" i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i="1" dirty="0">
                      <a:latin typeface="Arial Black" panose="020B0A04020102020204" pitchFamily="34" charset="0"/>
                    </a:rPr>
                    <a:t>	</a:t>
                  </a:r>
                </a:p>
                <a:p>
                  <a:endParaRPr lang="en-PH" sz="2800" b="1" i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i="1" dirty="0">
                      <a:latin typeface="Arial Black" panose="020B0A04020102020204" pitchFamily="34" charset="0"/>
                    </a:rPr>
                    <a:t>	</a:t>
                  </a:r>
                  <a:endParaRPr lang="en-PH" sz="2800" b="1" i="1" dirty="0" smtClean="0">
                    <a:latin typeface="Arial Black" panose="020B0A04020102020204" pitchFamily="34" charset="0"/>
                  </a:endParaRPr>
                </a:p>
                <a:p>
                  <a:r>
                    <a:rPr lang="en-PH" sz="2800" b="1" i="1" dirty="0">
                      <a:latin typeface="Arial Black" panose="020B0A04020102020204" pitchFamily="34" charset="0"/>
                    </a:rPr>
                    <a:t>	</a:t>
                  </a:r>
                  <a:r>
                    <a:rPr lang="en-PH" sz="2800" b="1" dirty="0" smtClean="0">
                      <a:latin typeface="Arial Black" panose="020B0A04020102020204" pitchFamily="34" charset="0"/>
                    </a:rPr>
                    <a:t>Answer</a:t>
                  </a:r>
                  <a:r>
                    <a:rPr lang="en-PH" sz="2800" b="1" dirty="0">
                      <a:latin typeface="Arial Black" panose="020B0A04020102020204" pitchFamily="34" charset="0"/>
                    </a:rPr>
                    <a:t>: 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Therefore, Sophia used money for 3.5 years or 3 yrs. and 6mos.</a:t>
                  </a:r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</p:txBody>
            </p:sp>
          </mc:Choice>
          <mc:Fallback xmlns="">
            <p:sp>
              <p:nvSpPr>
                <p:cNvPr id="6" name="Freeform 6">
                  <a:extLst>
                    <a:ext uri="{FF2B5EF4-FFF2-40B4-BE49-F238E27FC236}">
                      <a16:creationId xmlns:a16="http://schemas.microsoft.com/office/drawing/2014/main" id="{BC9F789C-EBEA-97CC-1FAF-26EF8D0048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4344941" cy="200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4941" h="2003722">
                      <a:moveTo>
                        <a:pt x="23934" y="0"/>
                      </a:moveTo>
                      <a:lnTo>
                        <a:pt x="4321008" y="0"/>
                      </a:lnTo>
                      <a:cubicBezTo>
                        <a:pt x="4327355" y="0"/>
                        <a:pt x="4333443" y="2522"/>
                        <a:pt x="4337931" y="7010"/>
                      </a:cubicBezTo>
                      <a:cubicBezTo>
                        <a:pt x="4342420" y="11498"/>
                        <a:pt x="4344941" y="17586"/>
                        <a:pt x="4344941" y="23934"/>
                      </a:cubicBezTo>
                      <a:lnTo>
                        <a:pt x="4344941" y="1979789"/>
                      </a:lnTo>
                      <a:cubicBezTo>
                        <a:pt x="4344941" y="1993007"/>
                        <a:pt x="4334226" y="2003722"/>
                        <a:pt x="4321008" y="2003722"/>
                      </a:cubicBezTo>
                      <a:lnTo>
                        <a:pt x="23934" y="2003722"/>
                      </a:lnTo>
                      <a:cubicBezTo>
                        <a:pt x="10715" y="2003722"/>
                        <a:pt x="0" y="1993007"/>
                        <a:pt x="0" y="1979789"/>
                      </a:cubicBezTo>
                      <a:lnTo>
                        <a:pt x="0" y="23934"/>
                      </a:lnTo>
                      <a:cubicBezTo>
                        <a:pt x="0" y="10715"/>
                        <a:pt x="10715" y="0"/>
                        <a:pt x="23934" y="0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 l="-404"/>
                  </a:stretch>
                </a:blipFill>
                <a:ln w="123825" cap="rnd">
                  <a:solidFill>
                    <a:srgbClr val="223939"/>
                  </a:solidFill>
                  <a:prstDash val="lgDash"/>
                  <a:rou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F778A3-AB95-1A66-F1E3-03F972C6DDA6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1DF608-22E3-6C97-2F26-D79F435E797F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E0FF92-DCAC-8587-4A9B-7DB838A62D49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1314ED-44E8-D7CD-93D0-2E294512C1A4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D51DAA9-3EB7-479F-0BF8-C9BB63D4A197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F02B9B-0613-551C-83BC-F692BA318D2B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 Light" panose="020B0303030204020804" pitchFamily="34" charset="0"/>
                <a:sym typeface="Bugaki"/>
              </a:rPr>
              <a:t>Review Question #2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60F059A-D0B2-4DFC-5E0F-AC984790AC7D}"/>
              </a:ext>
            </a:extLst>
          </p:cNvPr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E2E2CE6-3FA3-C14F-FF61-34DF0D1A182F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C88D8D-47D0-018A-E16C-05AD8086F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729" y="4331770"/>
            <a:ext cx="4688441" cy="1303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9CC7D-DF94-AFA5-769F-C68126A5E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9962" y="5290892"/>
            <a:ext cx="2241969" cy="29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4FAF-FD45-136B-D872-370F4B0E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0D34A0-320E-1A00-13F4-9311A6D5416F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2EDBF1-FDC6-D85E-972E-9866442C675E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DED8A38-8E3C-C1AC-B98B-1660C41871AD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B26DF9-17F7-E47D-2BAC-CE61CED0DDA0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71FFCA-666B-E232-91A8-05635330BBEC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DD0265-B547-8229-E708-2A4F52B42C8A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AE8CE03-756D-ACD8-C3A6-BC4F7440DC79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73E1899-3645-5D53-C8D5-F0B9655D63B8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B4C759-C0C0-1941-DCF1-963549E5CDDE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AAC6035-E0C6-ED02-EF2F-8876FEE5A540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C3A51C-4DD6-55D8-7DD3-553575A652E7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#3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C762433-E54F-2D7C-301B-3FF4DB23DAAC}"/>
              </a:ext>
            </a:extLst>
          </p:cNvPr>
          <p:cNvSpPr txBox="1"/>
          <p:nvPr/>
        </p:nvSpPr>
        <p:spPr>
          <a:xfrm>
            <a:off x="1447800" y="2019300"/>
            <a:ext cx="15549351" cy="23288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How much will be invested to accumulate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87,000 at the end of </a:t>
            </a:r>
            <a:r>
              <a:rPr lang="en-US" sz="3600" b="1" dirty="0" smtClean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6 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years if money earns 9% interest rate, compounded quarterly?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EEA5F05-B29D-A0FA-C130-3F4D0A8DE446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4221B199-31D4-F903-E18D-8ACEBF65E083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FAC1831-6421-80E2-CCDA-9B9D8149AA1B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33505CBB-9B2E-DF4F-DCAB-0FD9147034D8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9B9CCF3F-2246-29F9-EE30-717CD78668A9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2960663-A26A-F608-C3BE-7B3D03E8C138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51,006.46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06A944A4-4555-72E0-EE2D-F5DCC2596FFD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51,005.46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E68E581-5D7D-89F0-ABF2-886088624522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51,004.46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7BDF16A-76CD-374F-3EC0-3636FE336AA0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51,003.46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4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308F-634D-5E75-8E89-5380B5C0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8C872B-5CEB-C3F4-6E84-A626057B301F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0A65E8-4368-F1B5-8BA4-0FC02B86396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F3BBFE-8F20-9C98-7C63-61DBE86F249A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E2B6A48-0BF3-C5D9-EDFC-6E6145603711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4E9700-A5F5-C8F8-A53D-5B0E13FB547E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80E09-63E6-4E8D-A65A-6AA249685FA9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154F8FC-70E7-1CD5-1967-DCC55A37AB0A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812077B-7C00-EA6A-C773-89354402F4E1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A714DD-8F56-6135-B7F5-D628B2DD68AC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019DB79-6BB7-31C6-A070-C5B10C72BD13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699CAC6-62E7-D866-CC19-89D3F9E316F4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#3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C79D64A-AFCE-A07E-30B3-86F13D8926F5}"/>
              </a:ext>
            </a:extLst>
          </p:cNvPr>
          <p:cNvSpPr txBox="1"/>
          <p:nvPr/>
        </p:nvSpPr>
        <p:spPr>
          <a:xfrm>
            <a:off x="1447800" y="2019300"/>
            <a:ext cx="15549351" cy="23288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 smtClean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How 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much will be invested to accumulate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87,000 at the end of </a:t>
            </a:r>
            <a:r>
              <a:rPr lang="en-US" sz="3600" b="1" dirty="0" smtClean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6 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years if money earns 9% interest rate, compounded quarterly?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121AA38-EABA-9E18-0382-B78808F6BB47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B33C645C-AD92-2786-6347-BD02D6ABAF46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724D899-EBEC-5DF0-FB88-F34FB9F33B11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5D570B8D-523A-6942-182F-0D1622FE83CE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DD607734-8AC2-D64D-FAAC-5B842F2D84D0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rgbClr val="00B050">
              <a:alpha val="75000"/>
            </a:srgb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B7F74FDF-6E92-46F2-BEFB-719B939D88FE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51,006.46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7F5E597-3550-EC66-0AF6-15CE5A6A996C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51,005.46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DBC628FB-3970-94F9-65ED-FC29956F3539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51,004.46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73ED8E4-9D66-ABAA-5E53-CCCF29ED54D0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</a:t>
            </a:r>
            <a:r>
              <a:rPr lang="en-US" sz="40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51,003.46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0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96C5-9F39-167A-4BB5-4D999C03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1A79E8-76DA-DA3F-47C5-296F396EC527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0D66D6-41B3-B3A5-1ABC-7154C82C3BE8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C1FF7B-69F1-9069-C665-355028BD2577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76D0EB-FD0F-12ED-6B14-275351B6C781}"/>
              </a:ext>
            </a:extLst>
          </p:cNvPr>
          <p:cNvGrpSpPr/>
          <p:nvPr/>
        </p:nvGrpSpPr>
        <p:grpSpPr>
          <a:xfrm>
            <a:off x="895400" y="1475342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295EA0-9398-499C-49F9-4AB1A5DDAA1B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 dirty="0"/>
            </a:p>
            <a:p>
              <a:r>
                <a:rPr lang="en-PH" sz="2800" b="1" dirty="0">
                  <a:latin typeface="Arial Black" panose="020B0A04020102020204" pitchFamily="34" charset="0"/>
                </a:rPr>
                <a:t>Solution:</a:t>
              </a:r>
            </a:p>
            <a:p>
              <a:r>
                <a:rPr lang="en-PH" sz="2800" b="1" dirty="0">
                  <a:latin typeface="Arial Black" panose="020B0A04020102020204" pitchFamily="34" charset="0"/>
                </a:rPr>
                <a:t>	</a:t>
              </a:r>
              <a:r>
                <a:rPr lang="en-US" sz="2800" b="1" dirty="0">
                  <a:latin typeface="Arial Black" panose="020B0A04020102020204" pitchFamily="34" charset="0"/>
                </a:rPr>
                <a:t>Given:</a:t>
              </a:r>
            </a:p>
            <a:p>
              <a:r>
                <a:rPr lang="en-US" sz="2800" dirty="0">
                  <a:latin typeface="Arial Black" panose="020B0A04020102020204" pitchFamily="34" charset="0"/>
                </a:rPr>
                <a:t>	Future Value (F) = </a:t>
              </a:r>
              <a:r>
                <a:rPr lang="en-US" sz="2800" dirty="0" err="1">
                  <a:latin typeface="Arial Black" panose="020B0A04020102020204" pitchFamily="34" charset="0"/>
                </a:rPr>
                <a:t>Php</a:t>
              </a:r>
              <a:r>
                <a:rPr lang="en-US" sz="2800" dirty="0">
                  <a:latin typeface="Arial Black" panose="020B0A04020102020204" pitchFamily="34" charset="0"/>
                </a:rPr>
                <a:t> 87,000</a:t>
              </a:r>
            </a:p>
            <a:p>
              <a:r>
                <a:rPr lang="en-US" sz="2800" dirty="0">
                  <a:latin typeface="Arial Black" panose="020B0A04020102020204" pitchFamily="34" charset="0"/>
                </a:rPr>
                <a:t>	Annual interest rate = 9% = 0.09</a:t>
              </a:r>
            </a:p>
            <a:p>
              <a:r>
                <a:rPr lang="en-US" sz="2800" dirty="0">
                  <a:latin typeface="Arial Black" panose="020B0A04020102020204" pitchFamily="34" charset="0"/>
                </a:rPr>
                <a:t>	Compounded quarterly → 4 times per year</a:t>
              </a:r>
            </a:p>
            <a:p>
              <a:r>
                <a:rPr lang="en-US" sz="2800" dirty="0">
                  <a:latin typeface="Arial Black" panose="020B0A04020102020204" pitchFamily="34" charset="0"/>
                </a:rPr>
                <a:t>	Time = 6 years</a:t>
              </a:r>
            </a:p>
            <a:p>
              <a:r>
                <a:rPr lang="en-PH" sz="2800" b="1" dirty="0">
                  <a:latin typeface="Arial Black" panose="020B0A04020102020204" pitchFamily="34" charset="0"/>
                </a:rPr>
                <a:t>					</a:t>
              </a:r>
              <a:r>
                <a:rPr lang="en-PH" sz="5400" b="1" dirty="0">
                  <a:latin typeface="Arial Black" panose="020B0A04020102020204" pitchFamily="34" charset="0"/>
                </a:rPr>
                <a:t>	</a:t>
              </a:r>
              <a:endParaRPr lang="en-PH" sz="4000" dirty="0">
                <a:latin typeface="Arial Black" panose="020B0A04020102020204" pitchFamily="34" charset="0"/>
              </a:endParaRPr>
            </a:p>
            <a:p>
              <a:r>
                <a:rPr lang="en-US" sz="2400" dirty="0">
                  <a:latin typeface="Arial Black" panose="020B0A04020102020204" pitchFamily="34" charset="0"/>
                </a:rPr>
                <a:t>	Step 1: Determine periodic rate and total periods</a:t>
              </a:r>
              <a:endParaRPr lang="en-PH" sz="2400" dirty="0">
                <a:latin typeface="Arial Black" panose="020B0A04020102020204" pitchFamily="34" charset="0"/>
              </a:endParaRPr>
            </a:p>
            <a:p>
              <a:endParaRPr lang="en-PH" dirty="0">
                <a:latin typeface="Arial Black" panose="020B0A04020102020204" pitchFamily="34" charset="0"/>
              </a:endParaRPr>
            </a:p>
            <a:p>
              <a:r>
                <a:rPr lang="en-PH" dirty="0">
                  <a:latin typeface="Arial Black" panose="020B0A04020102020204" pitchFamily="34" charset="0"/>
                </a:rPr>
                <a:t>		</a:t>
              </a:r>
            </a:p>
            <a:p>
              <a:r>
                <a:rPr lang="en-PH" dirty="0">
                  <a:latin typeface="Arial Black" panose="020B0A04020102020204" pitchFamily="34" charset="0"/>
                </a:rPr>
                <a:t>	</a:t>
              </a:r>
            </a:p>
            <a:p>
              <a:endParaRPr lang="en-PH" dirty="0">
                <a:latin typeface="Arial Black" panose="020B0A04020102020204" pitchFamily="34" charset="0"/>
              </a:endParaRPr>
            </a:p>
            <a:p>
              <a:endParaRPr lang="en-PH" dirty="0">
                <a:latin typeface="Arial Black" panose="020B0A04020102020204" pitchFamily="34" charset="0"/>
              </a:endParaRPr>
            </a:p>
            <a:p>
              <a:endParaRPr lang="en-PH" dirty="0">
                <a:latin typeface="Arial Black" panose="020B0A04020102020204" pitchFamily="34" charset="0"/>
              </a:endParaRPr>
            </a:p>
            <a:p>
              <a:endParaRPr lang="en-PH" dirty="0">
                <a:latin typeface="Arial Black" panose="020B0A04020102020204" pitchFamily="34" charset="0"/>
              </a:endParaRPr>
            </a:p>
            <a:p>
              <a:r>
                <a:rPr lang="en-US" sz="2000" dirty="0">
                  <a:latin typeface="Arial Black" panose="020B0A04020102020204" pitchFamily="34" charset="0"/>
                </a:rPr>
                <a:t>	</a:t>
              </a:r>
              <a:r>
                <a:rPr lang="en-US" sz="2400" dirty="0">
                  <a:latin typeface="Arial Black" panose="020B0A04020102020204" pitchFamily="34" charset="0"/>
                </a:rPr>
                <a:t>Step 2: Substitute into formula</a:t>
              </a:r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PH" sz="2000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AEC5C5-58F2-C37F-2357-C2E6C2A4C82B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238A25-8E77-3311-2FE1-D949F8013507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D66D17-BE02-100E-2C0D-0BA0FC1B0B59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1592E5-5D5D-C009-71B2-E06220DE6223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6505C22-F75B-6415-48F1-BA4254B67961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40822E3-2306-BA5C-48C5-71DA7A9438DD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#3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0FADFFE-3539-D1B9-11ED-85AD8650193D}"/>
              </a:ext>
            </a:extLst>
          </p:cNvPr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FB74BFB-614F-DFF7-D0DC-C06F6AA571AE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E5B20E-981F-E26B-8084-48D69C03A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680" y="5661393"/>
            <a:ext cx="2607326" cy="1639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DFC96F-B9E3-7295-D576-DC2DAFD5C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37" y="6899689"/>
            <a:ext cx="2807577" cy="17744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FB6DA4-2CA2-6AEC-C30A-C5A87A42A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892" y="7873348"/>
            <a:ext cx="3108901" cy="1043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E927DF-6153-6F28-FB3E-284AB94243F2}"/>
              </a:ext>
            </a:extLst>
          </p:cNvPr>
          <p:cNvSpPr txBox="1"/>
          <p:nvPr/>
        </p:nvSpPr>
        <p:spPr>
          <a:xfrm>
            <a:off x="10744200" y="4551503"/>
            <a:ext cx="1109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Step 3: Compute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68215C-4F89-2479-0A6A-E9113C5A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6018" y="5261714"/>
            <a:ext cx="3063582" cy="2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D58C-799D-A1E8-E02C-71E62903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071C0C9-AFB0-F1DC-A033-589817401EFA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B1A3BF-6FD8-85EB-4630-7A7D832390C5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C407047-7880-7A07-6F74-A482DA9BDDC9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E3C035F-1D47-256D-FBDE-5512E1813231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D896A4-1431-5C54-F8A8-4B41D67E0B10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BF3E62D-1294-D581-D17B-2FF5645F5A1D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14D5EA5-56A9-2C8C-9714-DCFF476439F3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D1F7B9-6F69-448F-737F-BD098A12597D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BF13BD4-1A9E-C128-D41D-35BFFABD590F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47826D2-4B01-A540-E0F7-0D81AF251E05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407CBF-B538-2031-DC0F-F0FC00F16D43}"/>
              </a:ext>
            </a:extLst>
          </p:cNvPr>
          <p:cNvSpPr txBox="1"/>
          <p:nvPr/>
        </p:nvSpPr>
        <p:spPr>
          <a:xfrm>
            <a:off x="2200000" y="198476"/>
            <a:ext cx="96550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ugaki"/>
                <a:sym typeface="Bugaki"/>
              </a:rPr>
              <a:t>Review Question </a:t>
            </a:r>
            <a:r>
              <a:rPr lang="en-US" sz="5999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ugaki"/>
                <a:sym typeface="Bugaki"/>
              </a:rPr>
              <a:t>#4</a:t>
            </a:r>
            <a:endParaRPr lang="en-US" sz="5999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ugaki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B4A6BB-0F77-4729-39E5-163AB7B71FEB}"/>
              </a:ext>
            </a:extLst>
          </p:cNvPr>
          <p:cNvSpPr txBox="1"/>
          <p:nvPr/>
        </p:nvSpPr>
        <p:spPr>
          <a:xfrm>
            <a:off x="1261500" y="1702672"/>
            <a:ext cx="15735651" cy="23320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In a convenient store, the manager was able to sell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27,500.00 worth of ice cream,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17,500.00 worth of coffee, and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8,500.00 worth of cookies. Which statement is based on the data presented?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1F4091D-A148-61D0-0E5B-1DE4A6F17CC3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DAB429A8-92EA-C53F-9517-4DE7FC16F1A9}"/>
              </a:ext>
            </a:extLst>
          </p:cNvPr>
          <p:cNvSpPr/>
          <p:nvPr/>
        </p:nvSpPr>
        <p:spPr>
          <a:xfrm>
            <a:off x="1185651" y="3899232"/>
            <a:ext cx="10292440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7829FE14-0144-9BFB-7617-2BEF43C55D59}"/>
              </a:ext>
            </a:extLst>
          </p:cNvPr>
          <p:cNvSpPr/>
          <p:nvPr/>
        </p:nvSpPr>
        <p:spPr>
          <a:xfrm>
            <a:off x="1261500" y="5181548"/>
            <a:ext cx="11006700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9BD5D50B-ADD9-55F1-9007-EAAD8DEF8573}"/>
              </a:ext>
            </a:extLst>
          </p:cNvPr>
          <p:cNvSpPr/>
          <p:nvPr/>
        </p:nvSpPr>
        <p:spPr>
          <a:xfrm>
            <a:off x="1290848" y="6541081"/>
            <a:ext cx="11739352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9816DB28-8B5F-1A6A-DD70-B9DBFDE862AD}"/>
              </a:ext>
            </a:extLst>
          </p:cNvPr>
          <p:cNvSpPr/>
          <p:nvPr/>
        </p:nvSpPr>
        <p:spPr>
          <a:xfrm>
            <a:off x="1290848" y="7794551"/>
            <a:ext cx="12653752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059592FB-646A-606F-DF49-ACF4664139CB}"/>
              </a:ext>
            </a:extLst>
          </p:cNvPr>
          <p:cNvSpPr/>
          <p:nvPr/>
        </p:nvSpPr>
        <p:spPr>
          <a:xfrm>
            <a:off x="1471749" y="432575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Total sales are at most </a:t>
            </a:r>
            <a:r>
              <a:rPr lang="en-US" sz="32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50,000.00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976C0561-C798-2366-57A4-5D62750CDD28}"/>
              </a:ext>
            </a:extLst>
          </p:cNvPr>
          <p:cNvSpPr/>
          <p:nvPr/>
        </p:nvSpPr>
        <p:spPr>
          <a:xfrm>
            <a:off x="1408069" y="530327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Cookies are priced 50% cheaper than coffee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049FD897-AD89-79CB-45E8-60C10F25F61E}"/>
              </a:ext>
            </a:extLst>
          </p:cNvPr>
          <p:cNvSpPr/>
          <p:nvPr/>
        </p:nvSpPr>
        <p:spPr>
          <a:xfrm>
            <a:off x="1505665" y="669359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Coffee are 36% cheaper than ice cream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8D8AFD50-A09A-7D96-5183-80E737F0EEDB}"/>
              </a:ext>
            </a:extLst>
          </p:cNvPr>
          <p:cNvSpPr/>
          <p:nvPr/>
        </p:nvSpPr>
        <p:spPr>
          <a:xfrm>
            <a:off x="1527436" y="797378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Sales for ice cream is at least 50% of the total sales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5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D52E-FBD0-683C-45F5-DAC2B5FA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B8629B-6E43-B5F5-5C9D-0BF0CDBBAC2A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C598B5-47EE-7543-1867-26114DB7CBFB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EED32FF-539C-8774-1453-D91D85577674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E8756B3-1635-4C48-9E28-40BF2AF27591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E9A4AD-1BDA-A234-1425-BC3828FB47E3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25BEA8-D4BB-389E-94A3-E0B467377165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542DF83-9CFD-FA96-5FE4-0F1A4531B831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E3C711-E2E3-FF67-4016-348590F2E396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86AF78-462B-75A2-63D3-FCCBC88C3B4A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92A7EDE-AE70-F39D-F835-5CD4D45FE4CB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434A70-60B7-87FC-7EDE-B681B8D10F13}"/>
              </a:ext>
            </a:extLst>
          </p:cNvPr>
          <p:cNvSpPr txBox="1"/>
          <p:nvPr/>
        </p:nvSpPr>
        <p:spPr>
          <a:xfrm>
            <a:off x="2200000" y="198476"/>
            <a:ext cx="96550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999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#4</a:t>
            </a:r>
            <a:endParaRPr lang="en-US" sz="5999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D8DCD6-C308-46E6-A8D6-9C20B8D99DC9}"/>
              </a:ext>
            </a:extLst>
          </p:cNvPr>
          <p:cNvSpPr txBox="1"/>
          <p:nvPr/>
        </p:nvSpPr>
        <p:spPr>
          <a:xfrm>
            <a:off x="1185652" y="1614368"/>
            <a:ext cx="15811500" cy="233291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In a convenient store, the manager was able to sell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27,500.00 worth of ice cream,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17,500.00 worth of coffee, and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8,500.00 worth of cookies. Which statement is based on the data presented?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DD0D472-4358-0DDE-BC87-A54A9656B654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343456C-228B-2A4C-322C-7F77400BF349}"/>
              </a:ext>
            </a:extLst>
          </p:cNvPr>
          <p:cNvSpPr/>
          <p:nvPr/>
        </p:nvSpPr>
        <p:spPr>
          <a:xfrm>
            <a:off x="1185651" y="3899232"/>
            <a:ext cx="10292440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0985EE2-DF6D-0C40-C459-6FBE8D64A599}"/>
              </a:ext>
            </a:extLst>
          </p:cNvPr>
          <p:cNvSpPr/>
          <p:nvPr/>
        </p:nvSpPr>
        <p:spPr>
          <a:xfrm>
            <a:off x="1261500" y="5181548"/>
            <a:ext cx="11463900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2A02973D-AA03-45A1-436A-8159A447487F}"/>
              </a:ext>
            </a:extLst>
          </p:cNvPr>
          <p:cNvSpPr/>
          <p:nvPr/>
        </p:nvSpPr>
        <p:spPr>
          <a:xfrm>
            <a:off x="1290848" y="6541081"/>
            <a:ext cx="13034752" cy="115001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92F4C47F-A0D9-E772-E4AA-F9645EDBAA57}"/>
              </a:ext>
            </a:extLst>
          </p:cNvPr>
          <p:cNvSpPr/>
          <p:nvPr/>
        </p:nvSpPr>
        <p:spPr>
          <a:xfrm>
            <a:off x="1290848" y="7794551"/>
            <a:ext cx="14330152" cy="1150014"/>
          </a:xfrm>
          <a:prstGeom prst="roundRect">
            <a:avLst>
              <a:gd name="adj" fmla="val 40923"/>
            </a:avLst>
          </a:prstGeom>
          <a:solidFill>
            <a:srgbClr val="00B050">
              <a:alpha val="75000"/>
            </a:srgb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3292B078-986A-61D3-43EF-AB00CA2D735F}"/>
              </a:ext>
            </a:extLst>
          </p:cNvPr>
          <p:cNvSpPr/>
          <p:nvPr/>
        </p:nvSpPr>
        <p:spPr>
          <a:xfrm>
            <a:off x="1471749" y="432575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Total sales are at most </a:t>
            </a:r>
            <a:r>
              <a:rPr lang="en-US" sz="3200" b="1" dirty="0" err="1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50,000.00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824F4B07-2D93-17BE-35B4-659DCB70A9C4}"/>
              </a:ext>
            </a:extLst>
          </p:cNvPr>
          <p:cNvSpPr/>
          <p:nvPr/>
        </p:nvSpPr>
        <p:spPr>
          <a:xfrm>
            <a:off x="1408069" y="530327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Cookies are priced 50% cheaper than coffee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05993AC9-A865-AC3C-9D42-DC5BC4FEE6FD}"/>
              </a:ext>
            </a:extLst>
          </p:cNvPr>
          <p:cNvSpPr/>
          <p:nvPr/>
        </p:nvSpPr>
        <p:spPr>
          <a:xfrm>
            <a:off x="1505665" y="669359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Coffee are 36% cheaper than ice cream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Heading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Heading" pitchFamily="2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Sitka Heading" pitchFamily="2" charset="0"/>
            </a:endParaRPr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77C068C3-CA96-CB03-8C4F-F4EEE7CA0DE1}"/>
              </a:ext>
            </a:extLst>
          </p:cNvPr>
          <p:cNvSpPr/>
          <p:nvPr/>
        </p:nvSpPr>
        <p:spPr>
          <a:xfrm>
            <a:off x="1527436" y="797378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6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Sales for ice cream is at least 50% of the total sales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Small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Small" pitchFamily="2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Sitka Sma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11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D52E-FBD0-683C-45F5-DAC2B5FA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B8629B-6E43-B5F5-5C9D-0BF0CDBBAC2A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C598B5-47EE-7543-1867-26114DB7CBFB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EED32FF-539C-8774-1453-D91D85577674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E8756B3-1635-4C48-9E28-40BF2AF27591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E9A4AD-1BDA-A234-1425-BC3828FB47E3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25BEA8-D4BB-389E-94A3-E0B467377165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542DF83-9CFD-FA96-5FE4-0F1A4531B831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E3C711-E2E3-FF67-4016-348590F2E396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86AF78-462B-75A2-63D3-FCCBC88C3B4A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92A7EDE-AE70-F39D-F835-5CD4D45FE4CB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434A70-60B7-87FC-7EDE-B681B8D10F13}"/>
              </a:ext>
            </a:extLst>
          </p:cNvPr>
          <p:cNvSpPr txBox="1"/>
          <p:nvPr/>
        </p:nvSpPr>
        <p:spPr>
          <a:xfrm>
            <a:off x="2200000" y="198476"/>
            <a:ext cx="96550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999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#4</a:t>
            </a:r>
            <a:endParaRPr lang="en-US" sz="5999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DD0D472-4358-0DDE-BC87-A54A9656B654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Rectangle 14"/>
          <p:cNvSpPr/>
          <p:nvPr/>
        </p:nvSpPr>
        <p:spPr>
          <a:xfrm>
            <a:off x="895400" y="1623737"/>
            <a:ext cx="160905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Correct answer: D. </a:t>
            </a:r>
            <a:r>
              <a:rPr lang="en-US" sz="4000" b="1" dirty="0"/>
              <a:t>Sales for ice cream is at least 50% of the total sales</a:t>
            </a:r>
            <a:endParaRPr lang="en-US" sz="4000" dirty="0"/>
          </a:p>
          <a:p>
            <a:endParaRPr lang="en-US" sz="4800" b="1" dirty="0" smtClean="0"/>
          </a:p>
          <a:p>
            <a:pPr marL="914400" indent="-914400">
              <a:buAutoNum type="alphaUcPeriod"/>
            </a:pPr>
            <a:r>
              <a:rPr lang="en-US" sz="4800" b="1" dirty="0" smtClean="0"/>
              <a:t>Total </a:t>
            </a:r>
            <a:r>
              <a:rPr lang="en-US" sz="4800" b="1" dirty="0"/>
              <a:t>sales are at most </a:t>
            </a:r>
            <a:r>
              <a:rPr lang="en-US" sz="4800" b="1" dirty="0" err="1"/>
              <a:t>Php</a:t>
            </a:r>
            <a:r>
              <a:rPr lang="en-US" sz="4800" b="1" dirty="0"/>
              <a:t> 50,000.00</a:t>
            </a:r>
            <a:r>
              <a:rPr lang="en-US" sz="4800" dirty="0"/>
              <a:t> </a:t>
            </a:r>
            <a:r>
              <a:rPr lang="en-US" sz="4800" dirty="0" smtClean="0">
                <a:solidFill>
                  <a:srgbClr val="FF0000"/>
                </a:solidFill>
              </a:rPr>
              <a:t>❌</a:t>
            </a:r>
          </a:p>
          <a:p>
            <a:r>
              <a:rPr lang="en-US" sz="4800" dirty="0" smtClean="0"/>
              <a:t>Total </a:t>
            </a:r>
            <a:r>
              <a:rPr lang="en-US" sz="4800" dirty="0"/>
              <a:t>sales = 27,500 + 17,500 + 8,500 = </a:t>
            </a:r>
            <a:r>
              <a:rPr lang="en-US" sz="4800" b="1" dirty="0" err="1"/>
              <a:t>Php</a:t>
            </a:r>
            <a:r>
              <a:rPr lang="en-US" sz="4800" b="1" dirty="0"/>
              <a:t> 53,500.00</a:t>
            </a:r>
            <a:r>
              <a:rPr lang="en-US" sz="4800" dirty="0"/>
              <a:t>, which is </a:t>
            </a:r>
            <a:r>
              <a:rPr lang="en-US" sz="4800" b="1" dirty="0"/>
              <a:t>more than</a:t>
            </a:r>
            <a:r>
              <a:rPr lang="en-US" sz="4800" dirty="0"/>
              <a:t> </a:t>
            </a:r>
            <a:r>
              <a:rPr lang="en-US" sz="4800" dirty="0" err="1"/>
              <a:t>Php</a:t>
            </a:r>
            <a:r>
              <a:rPr lang="en-US" sz="4800" dirty="0"/>
              <a:t> 50,000.00</a:t>
            </a:r>
            <a:r>
              <a:rPr lang="en-US" sz="4800" dirty="0" smtClean="0"/>
              <a:t>.</a:t>
            </a:r>
            <a:endParaRPr lang="en-US" sz="4800" dirty="0"/>
          </a:p>
          <a:p>
            <a:endParaRPr lang="en-US" sz="4800" b="1" dirty="0" smtClean="0"/>
          </a:p>
          <a:p>
            <a:r>
              <a:rPr lang="en-US" sz="4800" b="1" dirty="0" smtClean="0"/>
              <a:t>B</a:t>
            </a:r>
            <a:r>
              <a:rPr lang="en-US" sz="4800" b="1" dirty="0"/>
              <a:t>. Cookies are priced 50% cheaper than coffee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❌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The data only shows </a:t>
            </a:r>
            <a:r>
              <a:rPr lang="en-US" sz="4800" b="1" dirty="0"/>
              <a:t>sales amounts</a:t>
            </a:r>
            <a:r>
              <a:rPr lang="en-US" sz="4800" dirty="0"/>
              <a:t>, not </a:t>
            </a:r>
            <a:r>
              <a:rPr lang="en-US" sz="4800" b="1" dirty="0"/>
              <a:t>prices</a:t>
            </a:r>
            <a:r>
              <a:rPr lang="en-US" sz="4800" dirty="0"/>
              <a:t>. We cannot conclude anything about pricing</a:t>
            </a:r>
            <a:r>
              <a:rPr lang="en-US" sz="4800" dirty="0" smtClean="0"/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6418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D52E-FBD0-683C-45F5-DAC2B5FA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B8629B-6E43-B5F5-5C9D-0BF0CDBBAC2A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C598B5-47EE-7543-1867-26114DB7CBFB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EED32FF-539C-8774-1453-D91D85577674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E8756B3-1635-4C48-9E28-40BF2AF27591}"/>
              </a:ext>
            </a:extLst>
          </p:cNvPr>
          <p:cNvGrpSpPr/>
          <p:nvPr/>
        </p:nvGrpSpPr>
        <p:grpSpPr>
          <a:xfrm>
            <a:off x="609600" y="1207832"/>
            <a:ext cx="16782999" cy="7959332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E9A4AD-1BDA-A234-1425-BC3828FB47E3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25BEA8-D4BB-389E-94A3-E0B467377165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542DF83-9CFD-FA96-5FE4-0F1A4531B831}"/>
              </a:ext>
            </a:extLst>
          </p:cNvPr>
          <p:cNvGrpSpPr/>
          <p:nvPr/>
        </p:nvGrpSpPr>
        <p:grpSpPr>
          <a:xfrm>
            <a:off x="1066801" y="0"/>
            <a:ext cx="8839200" cy="1257300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E3C711-E2E3-FF67-4016-348590F2E396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86AF78-462B-75A2-63D3-FCCBC88C3B4A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92A7EDE-AE70-F39D-F835-5CD4D45FE4CB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434A70-60B7-87FC-7EDE-B681B8D10F13}"/>
              </a:ext>
            </a:extLst>
          </p:cNvPr>
          <p:cNvSpPr txBox="1"/>
          <p:nvPr/>
        </p:nvSpPr>
        <p:spPr>
          <a:xfrm>
            <a:off x="755821" y="83712"/>
            <a:ext cx="9655072" cy="9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4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#4</a:t>
            </a:r>
            <a:endParaRPr lang="en-US" sz="54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DD0D472-4358-0DDE-BC87-A54A9656B654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Rectangle 14"/>
          <p:cNvSpPr/>
          <p:nvPr/>
        </p:nvSpPr>
        <p:spPr>
          <a:xfrm>
            <a:off x="895401" y="1408644"/>
            <a:ext cx="163381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</a:t>
            </a:r>
            <a:r>
              <a:rPr lang="en-US" sz="4400" b="1" dirty="0"/>
              <a:t>. Coffee are 36% cheaper than ice cream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❌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Again, this compares </a:t>
            </a:r>
            <a:r>
              <a:rPr lang="en-US" sz="4400" b="1" dirty="0"/>
              <a:t>sales values</a:t>
            </a:r>
            <a:r>
              <a:rPr lang="en-US" sz="4400" dirty="0"/>
              <a:t>, not prices. “Cheaper” refers to price, which is not given, so this statement is unsupported.</a:t>
            </a:r>
          </a:p>
          <a:p>
            <a:endParaRPr lang="en-US" sz="4400" b="1" dirty="0" smtClean="0"/>
          </a:p>
          <a:p>
            <a:r>
              <a:rPr lang="en-US" sz="4400" b="1" dirty="0" smtClean="0"/>
              <a:t>D</a:t>
            </a:r>
            <a:r>
              <a:rPr lang="en-US" sz="4400" b="1" dirty="0"/>
              <a:t>. Sales for ice cream is at least 50% of the total sales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00B050"/>
                </a:solidFill>
              </a:rPr>
              <a:t>✅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Ice cream sales = </a:t>
            </a:r>
            <a:r>
              <a:rPr lang="en-US" sz="4400" dirty="0" err="1"/>
              <a:t>Php</a:t>
            </a:r>
            <a:r>
              <a:rPr lang="en-US" sz="4400" dirty="0"/>
              <a:t> 27,500</a:t>
            </a:r>
            <a:br>
              <a:rPr lang="en-US" sz="4400" dirty="0"/>
            </a:br>
            <a:r>
              <a:rPr lang="en-US" sz="4400" dirty="0"/>
              <a:t>Total sales = </a:t>
            </a:r>
            <a:r>
              <a:rPr lang="en-US" sz="4400" dirty="0" err="1"/>
              <a:t>Php</a:t>
            </a:r>
            <a:r>
              <a:rPr lang="en-US" sz="4400" dirty="0"/>
              <a:t> 53,500</a:t>
            </a:r>
          </a:p>
          <a:p>
            <a:r>
              <a:rPr lang="en-US" sz="4400" dirty="0" smtClean="0"/>
              <a:t>Since </a:t>
            </a:r>
            <a:r>
              <a:rPr lang="en-US" sz="4400" dirty="0"/>
              <a:t>this is </a:t>
            </a:r>
            <a:r>
              <a:rPr lang="en-US" sz="4400" b="1" dirty="0"/>
              <a:t>greater than 50%</a:t>
            </a:r>
            <a:r>
              <a:rPr lang="en-US" sz="4400" dirty="0"/>
              <a:t>, the statement is correct.</a:t>
            </a:r>
          </a:p>
          <a:p>
            <a:r>
              <a:rPr lang="en-US" sz="4400" dirty="0">
                <a:solidFill>
                  <a:srgbClr val="00B050"/>
                </a:solidFill>
              </a:rPr>
              <a:t>✅ </a:t>
            </a:r>
            <a:r>
              <a:rPr lang="en-US" sz="4400" b="1" dirty="0">
                <a:solidFill>
                  <a:srgbClr val="00B050"/>
                </a:solidFill>
              </a:rPr>
              <a:t>Final Answer: D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7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4FAF-FD45-136B-D872-370F4B0E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0D34A0-320E-1A00-13F4-9311A6D5416F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2EDBF1-FDC6-D85E-972E-9866442C675E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DED8A38-8E3C-C1AC-B98B-1660C41871AD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B26DF9-17F7-E47D-2BAC-CE61CED0DDA0}"/>
              </a:ext>
            </a:extLst>
          </p:cNvPr>
          <p:cNvGrpSpPr/>
          <p:nvPr/>
        </p:nvGrpSpPr>
        <p:grpSpPr>
          <a:xfrm>
            <a:off x="421375" y="989603"/>
            <a:ext cx="17602200" cy="8868378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71FFCA-666B-E232-91A8-05635330BBEC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DD0265-B547-8229-E708-2A4F52B42C8A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AE8CE03-756D-ACD8-C3A6-BC4F7440DC79}"/>
              </a:ext>
            </a:extLst>
          </p:cNvPr>
          <p:cNvGrpSpPr/>
          <p:nvPr/>
        </p:nvGrpSpPr>
        <p:grpSpPr>
          <a:xfrm>
            <a:off x="895400" y="30128"/>
            <a:ext cx="9001400" cy="879741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73E1899-3645-5D53-C8D5-F0B9655D63B8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B4C759-C0C0-1941-DCF1-963549E5CDDE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AAC6035-E0C6-ED02-EF2F-8876FEE5A540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C3A51C-4DD6-55D8-7DD3-553575A652E7}"/>
              </a:ext>
            </a:extLst>
          </p:cNvPr>
          <p:cNvSpPr txBox="1"/>
          <p:nvPr/>
        </p:nvSpPr>
        <p:spPr>
          <a:xfrm>
            <a:off x="839446" y="-143215"/>
            <a:ext cx="8544200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4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#5</a:t>
            </a:r>
            <a:endParaRPr lang="en-US" sz="54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C762433-E54F-2D7C-301B-3FF4DB23DAAC}"/>
              </a:ext>
            </a:extLst>
          </p:cNvPr>
          <p:cNvSpPr txBox="1"/>
          <p:nvPr/>
        </p:nvSpPr>
        <p:spPr>
          <a:xfrm>
            <a:off x="895400" y="1409700"/>
            <a:ext cx="16706800" cy="241809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2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r>
              <a:rPr lang="en-US" sz="3200" b="1" dirty="0" smtClean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Which is the MOST likely explanation why the same investment will yield a bigger interest in one of the investment schemes?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EEA5F05-B29D-A0FA-C130-3F4D0A8DE446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4221B199-31D4-F903-E18D-8ACEBF65E083}"/>
              </a:ext>
            </a:extLst>
          </p:cNvPr>
          <p:cNvSpPr/>
          <p:nvPr/>
        </p:nvSpPr>
        <p:spPr>
          <a:xfrm>
            <a:off x="670752" y="6370314"/>
            <a:ext cx="8299337" cy="1319510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</a:rPr>
              <a:t>A</a:t>
            </a: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</a:rPr>
              <a:t>. More investments were placed</a:t>
            </a:r>
            <a:endParaRPr lang="en-US" sz="3200" dirty="0">
              <a:latin typeface="Arial Black" panose="020B0A04020102020204" pitchFamily="34" charset="0"/>
            </a:endParaRPr>
          </a:p>
          <a:p>
            <a:endParaRPr lang="en-PH" sz="320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FAC1831-6421-80E2-CCDA-9B9D8149AA1B}"/>
              </a:ext>
            </a:extLst>
          </p:cNvPr>
          <p:cNvSpPr/>
          <p:nvPr/>
        </p:nvSpPr>
        <p:spPr>
          <a:xfrm>
            <a:off x="618836" y="8119512"/>
            <a:ext cx="8580555" cy="1211630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33505CBB-9B2E-DF4F-DCAB-0FD9147034D8}"/>
              </a:ext>
            </a:extLst>
          </p:cNvPr>
          <p:cNvSpPr/>
          <p:nvPr/>
        </p:nvSpPr>
        <p:spPr>
          <a:xfrm>
            <a:off x="9383646" y="6403627"/>
            <a:ext cx="8204377" cy="1313994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9B9CCF3F-2246-29F9-EE30-717CD78668A9}"/>
              </a:ext>
            </a:extLst>
          </p:cNvPr>
          <p:cNvSpPr/>
          <p:nvPr/>
        </p:nvSpPr>
        <p:spPr>
          <a:xfrm>
            <a:off x="9673416" y="8146640"/>
            <a:ext cx="7813760" cy="1157373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2960663-A26A-F608-C3BE-7B3D03E8C138}"/>
              </a:ext>
            </a:extLst>
          </p:cNvPr>
          <p:cNvSpPr/>
          <p:nvPr/>
        </p:nvSpPr>
        <p:spPr>
          <a:xfrm>
            <a:off x="3088032" y="7483009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06A944A4-4555-72E0-EE2D-F5DCC2596FFD}"/>
              </a:ext>
            </a:extLst>
          </p:cNvPr>
          <p:cNvSpPr/>
          <p:nvPr/>
        </p:nvSpPr>
        <p:spPr>
          <a:xfrm>
            <a:off x="916665" y="8609899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A higher nominal rate was applaud</a:t>
            </a: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E68E581-5D7D-89F0-ABF2-886088624522}"/>
              </a:ext>
            </a:extLst>
          </p:cNvPr>
          <p:cNvSpPr/>
          <p:nvPr/>
        </p:nvSpPr>
        <p:spPr>
          <a:xfrm>
            <a:off x="9676610" y="6891348"/>
            <a:ext cx="4625534" cy="97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</a:t>
            </a:r>
            <a:r>
              <a:rPr lang="en-US" sz="28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. 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More compounding of interest</a:t>
            </a:r>
            <a:b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</a:b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    in a year was done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7BDF16A-76CD-374F-3EC0-3636FE336AA0}"/>
              </a:ext>
            </a:extLst>
          </p:cNvPr>
          <p:cNvSpPr/>
          <p:nvPr/>
        </p:nvSpPr>
        <p:spPr>
          <a:xfrm>
            <a:off x="9933207" y="8465211"/>
            <a:ext cx="7195214" cy="7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 higher interest rate per</a:t>
            </a:r>
            <a:b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</a:b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 err="1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compoundingperiod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was applied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30938"/>
              </p:ext>
            </p:extLst>
          </p:nvPr>
        </p:nvGraphicFramePr>
        <p:xfrm>
          <a:off x="2535280" y="1451071"/>
          <a:ext cx="12192000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586509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86411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28769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87777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Investment Scheme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Nominal Rate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Frequency of Compound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Interest Rate per conversion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73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16%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quarterly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A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monthly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B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8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III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Semi-annually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C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0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33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4FAF-FD45-136B-D872-370F4B0E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0D34A0-320E-1A00-13F4-9311A6D5416F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2EDBF1-FDC6-D85E-972E-9866442C675E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DED8A38-8E3C-C1AC-B98B-1660C41871AD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B26DF9-17F7-E47D-2BAC-CE61CED0DDA0}"/>
              </a:ext>
            </a:extLst>
          </p:cNvPr>
          <p:cNvGrpSpPr/>
          <p:nvPr/>
        </p:nvGrpSpPr>
        <p:grpSpPr>
          <a:xfrm>
            <a:off x="421375" y="989603"/>
            <a:ext cx="17602200" cy="8868378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71FFCA-666B-E232-91A8-05635330BBEC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DD0265-B547-8229-E708-2A4F52B42C8A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AE8CE03-756D-ACD8-C3A6-BC4F7440DC79}"/>
              </a:ext>
            </a:extLst>
          </p:cNvPr>
          <p:cNvGrpSpPr/>
          <p:nvPr/>
        </p:nvGrpSpPr>
        <p:grpSpPr>
          <a:xfrm>
            <a:off x="895400" y="30128"/>
            <a:ext cx="9001400" cy="879741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73E1899-3645-5D53-C8D5-F0B9655D63B8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B4C759-C0C0-1941-DCF1-963549E5CDDE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AAC6035-E0C6-ED02-EF2F-8876FEE5A540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C3A51C-4DD6-55D8-7DD3-553575A652E7}"/>
              </a:ext>
            </a:extLst>
          </p:cNvPr>
          <p:cNvSpPr txBox="1"/>
          <p:nvPr/>
        </p:nvSpPr>
        <p:spPr>
          <a:xfrm>
            <a:off x="839446" y="-143215"/>
            <a:ext cx="8544200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4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#5</a:t>
            </a:r>
            <a:endParaRPr lang="en-US" sz="54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C762433-E54F-2D7C-301B-3FF4DB23DAAC}"/>
              </a:ext>
            </a:extLst>
          </p:cNvPr>
          <p:cNvSpPr txBox="1"/>
          <p:nvPr/>
        </p:nvSpPr>
        <p:spPr>
          <a:xfrm>
            <a:off x="895400" y="1409700"/>
            <a:ext cx="16706800" cy="241809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2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r>
              <a:rPr lang="en-US" sz="3200" b="1" dirty="0" smtClean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Which is the MOST likely explanation why the same investment will yield a bigger interest in one of the investment schemes?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 smtClean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EEA5F05-B29D-A0FA-C130-3F4D0A8DE446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4221B199-31D4-F903-E18D-8ACEBF65E083}"/>
              </a:ext>
            </a:extLst>
          </p:cNvPr>
          <p:cNvSpPr/>
          <p:nvPr/>
        </p:nvSpPr>
        <p:spPr>
          <a:xfrm>
            <a:off x="670752" y="6370314"/>
            <a:ext cx="8299337" cy="1319510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</a:rPr>
              <a:t>A</a:t>
            </a: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</a:rPr>
              <a:t>. More investments were placed</a:t>
            </a:r>
            <a:endParaRPr lang="en-US" sz="3200" dirty="0">
              <a:latin typeface="Arial Black" panose="020B0A04020102020204" pitchFamily="34" charset="0"/>
            </a:endParaRPr>
          </a:p>
          <a:p>
            <a:endParaRPr lang="en-PH" sz="320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FAC1831-6421-80E2-CCDA-9B9D8149AA1B}"/>
              </a:ext>
            </a:extLst>
          </p:cNvPr>
          <p:cNvSpPr/>
          <p:nvPr/>
        </p:nvSpPr>
        <p:spPr>
          <a:xfrm>
            <a:off x="618836" y="8119512"/>
            <a:ext cx="8580555" cy="1211630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33505CBB-9B2E-DF4F-DCAB-0FD9147034D8}"/>
              </a:ext>
            </a:extLst>
          </p:cNvPr>
          <p:cNvSpPr/>
          <p:nvPr/>
        </p:nvSpPr>
        <p:spPr>
          <a:xfrm>
            <a:off x="9383646" y="6403627"/>
            <a:ext cx="8204377" cy="1313994"/>
          </a:xfrm>
          <a:prstGeom prst="roundRect">
            <a:avLst>
              <a:gd name="adj" fmla="val 40923"/>
            </a:avLst>
          </a:prstGeom>
          <a:solidFill>
            <a:srgbClr val="00B050">
              <a:alpha val="75000"/>
            </a:srgb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9B9CCF3F-2246-29F9-EE30-717CD78668A9}"/>
              </a:ext>
            </a:extLst>
          </p:cNvPr>
          <p:cNvSpPr/>
          <p:nvPr/>
        </p:nvSpPr>
        <p:spPr>
          <a:xfrm>
            <a:off x="9673416" y="8146640"/>
            <a:ext cx="7813760" cy="1157373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2960663-A26A-F608-C3BE-7B3D03E8C138}"/>
              </a:ext>
            </a:extLst>
          </p:cNvPr>
          <p:cNvSpPr/>
          <p:nvPr/>
        </p:nvSpPr>
        <p:spPr>
          <a:xfrm>
            <a:off x="3088032" y="7483009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06A944A4-4555-72E0-EE2D-F5DCC2596FFD}"/>
              </a:ext>
            </a:extLst>
          </p:cNvPr>
          <p:cNvSpPr/>
          <p:nvPr/>
        </p:nvSpPr>
        <p:spPr>
          <a:xfrm>
            <a:off x="916665" y="8609899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A higher nominal rate was applaud</a:t>
            </a: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32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E68E581-5D7D-89F0-ABF2-886088624522}"/>
              </a:ext>
            </a:extLst>
          </p:cNvPr>
          <p:cNvSpPr/>
          <p:nvPr/>
        </p:nvSpPr>
        <p:spPr>
          <a:xfrm>
            <a:off x="9676610" y="6891348"/>
            <a:ext cx="4625534" cy="97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36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</a:t>
            </a:r>
            <a:r>
              <a:rPr lang="en-US" sz="28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. 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More compounding of interest</a:t>
            </a:r>
            <a:b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</a:b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    in a year was done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7BDF16A-76CD-374F-3EC0-3636FE336AA0}"/>
              </a:ext>
            </a:extLst>
          </p:cNvPr>
          <p:cNvSpPr/>
          <p:nvPr/>
        </p:nvSpPr>
        <p:spPr>
          <a:xfrm>
            <a:off x="9933207" y="8465211"/>
            <a:ext cx="7195214" cy="7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32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 higher interest rate per</a:t>
            </a:r>
            <a:b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</a:b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 err="1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compoundingperiod</a:t>
            </a:r>
            <a:r>
              <a:rPr lang="en-US" sz="3200" b="1" dirty="0" smtClean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 was applied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30938"/>
              </p:ext>
            </p:extLst>
          </p:nvPr>
        </p:nvGraphicFramePr>
        <p:xfrm>
          <a:off x="2535280" y="1451071"/>
          <a:ext cx="12192000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586509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86411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28769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87777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Investment Scheme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Nominal Rate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Frequency of Compound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Interest Rate per conversion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73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16%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quarterly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A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monthly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B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8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III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Semi-annually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C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0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14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1028" y="4470707"/>
            <a:ext cx="14517412" cy="24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859480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MATH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598" y="4351563"/>
            <a:ext cx="14517412" cy="252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223939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Borsok"/>
                <a:sym typeface="Borsok"/>
              </a:rPr>
              <a:t>MATH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0518" y="2608307"/>
            <a:ext cx="18589036" cy="24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859480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GENERAL/BUSINESS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380600"/>
            <a:ext cx="18288000" cy="24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2500" dirty="0">
                <a:solidFill>
                  <a:srgbClr val="223939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GENERAL/BUSINESS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96C5-9F39-167A-4BB5-4D999C03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1A79E8-76DA-DA3F-47C5-296F396EC527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0D66D6-41B3-B3A5-1ABC-7154C82C3BE8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C1FF7B-69F1-9069-C665-355028BD2577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76D0EB-FD0F-12ED-6B14-275351B6C781}"/>
              </a:ext>
            </a:extLst>
          </p:cNvPr>
          <p:cNvGrpSpPr/>
          <p:nvPr/>
        </p:nvGrpSpPr>
        <p:grpSpPr>
          <a:xfrm>
            <a:off x="609602" y="990336"/>
            <a:ext cx="16782998" cy="9029964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295EA0-9398-499C-49F9-4AB1A5DDAA1B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 dirty="0"/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PH" sz="2000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AEC5C5-58F2-C37F-2357-C2E6C2A4C82B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238A25-8E77-3311-2FE1-D949F8013507}"/>
              </a:ext>
            </a:extLst>
          </p:cNvPr>
          <p:cNvGrpSpPr/>
          <p:nvPr/>
        </p:nvGrpSpPr>
        <p:grpSpPr>
          <a:xfrm>
            <a:off x="609601" y="9953"/>
            <a:ext cx="8224748" cy="1008895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D66D17-BE02-100E-2C0D-0BA0FC1B0B59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1592E5-5D5D-C009-71B2-E06220DE6223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6505C22-F75B-6415-48F1-BA4254B67961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40822E3-2306-BA5C-48C5-71DA7A9438DD}"/>
              </a:ext>
            </a:extLst>
          </p:cNvPr>
          <p:cNvSpPr txBox="1"/>
          <p:nvPr/>
        </p:nvSpPr>
        <p:spPr>
          <a:xfrm>
            <a:off x="-105561" y="-163081"/>
            <a:ext cx="96550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4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#5</a:t>
            </a:r>
            <a:endParaRPr lang="en-US" sz="54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0FADFFE-3539-D1B9-11ED-85AD8650193D}"/>
              </a:ext>
            </a:extLst>
          </p:cNvPr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FB74BFB-614F-DFF7-D0DC-C06F6AA571AE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15" name="Rectangle 14"/>
          <p:cNvSpPr/>
          <p:nvPr/>
        </p:nvSpPr>
        <p:spPr>
          <a:xfrm>
            <a:off x="593638" y="1181929"/>
            <a:ext cx="16665661" cy="790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Correct answer: C. More compounding </a:t>
            </a:r>
            <a:r>
              <a:rPr lang="en-US" sz="4400" b="1" dirty="0"/>
              <a:t>of interest in a year was done</a:t>
            </a:r>
            <a:endParaRPr lang="en-US" sz="3600" dirty="0"/>
          </a:p>
          <a:p>
            <a:endParaRPr lang="en-US" sz="3200" b="1" dirty="0" smtClean="0"/>
          </a:p>
          <a:p>
            <a:pPr marL="514350" indent="-514350">
              <a:buAutoNum type="alphaUcPeriod"/>
            </a:pPr>
            <a:r>
              <a:rPr lang="en-US" sz="4800" b="1" dirty="0" smtClean="0"/>
              <a:t>More </a:t>
            </a:r>
            <a:r>
              <a:rPr lang="en-US" sz="4800" b="1" dirty="0"/>
              <a:t>investments were placed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❌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This is incorrect. The problem states </a:t>
            </a:r>
            <a:r>
              <a:rPr lang="en-US" sz="4800" i="1" dirty="0"/>
              <a:t>the same investment</a:t>
            </a:r>
            <a:r>
              <a:rPr lang="en-US" sz="4800" dirty="0"/>
              <a:t> is used in all schemes. The difference in returns is not due to investing more money or making additional deposits</a:t>
            </a:r>
            <a:r>
              <a:rPr lang="en-US" sz="4800" dirty="0" smtClean="0"/>
              <a:t>.</a:t>
            </a:r>
          </a:p>
          <a:p>
            <a:endParaRPr lang="en-US" sz="4800" dirty="0"/>
          </a:p>
          <a:p>
            <a:r>
              <a:rPr lang="en-US" sz="4800" b="1" dirty="0"/>
              <a:t>B. A higher nominal rate was applied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❌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This is incorrect because the table shows that </a:t>
            </a:r>
            <a:r>
              <a:rPr lang="en-US" sz="4800" b="1" dirty="0"/>
              <a:t>all three schemes have the same nominal rate of 16%</a:t>
            </a:r>
            <a:r>
              <a:rPr lang="en-US" sz="4800" dirty="0"/>
              <a:t>. The nominal rate does not change between schemes</a:t>
            </a:r>
            <a:r>
              <a:rPr lang="en-US" sz="4800" dirty="0" smtClean="0"/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0767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96C5-9F39-167A-4BB5-4D999C03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1A79E8-76DA-DA3F-47C5-296F396EC527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0D66D6-41B3-B3A5-1ABC-7154C82C3BE8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C1FF7B-69F1-9069-C665-355028BD2577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76D0EB-FD0F-12ED-6B14-275351B6C781}"/>
              </a:ext>
            </a:extLst>
          </p:cNvPr>
          <p:cNvGrpSpPr/>
          <p:nvPr/>
        </p:nvGrpSpPr>
        <p:grpSpPr>
          <a:xfrm>
            <a:off x="609602" y="990336"/>
            <a:ext cx="16782998" cy="9029964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295EA0-9398-499C-49F9-4AB1A5DDAA1B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 dirty="0"/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PH" sz="2000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AEC5C5-58F2-C37F-2357-C2E6C2A4C82B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238A25-8E77-3311-2FE1-D949F8013507}"/>
              </a:ext>
            </a:extLst>
          </p:cNvPr>
          <p:cNvGrpSpPr/>
          <p:nvPr/>
        </p:nvGrpSpPr>
        <p:grpSpPr>
          <a:xfrm>
            <a:off x="609601" y="9953"/>
            <a:ext cx="8224748" cy="1008895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D66D17-BE02-100E-2C0D-0BA0FC1B0B59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1592E5-5D5D-C009-71B2-E06220DE6223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6505C22-F75B-6415-48F1-BA4254B67961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40822E3-2306-BA5C-48C5-71DA7A9438DD}"/>
              </a:ext>
            </a:extLst>
          </p:cNvPr>
          <p:cNvSpPr txBox="1"/>
          <p:nvPr/>
        </p:nvSpPr>
        <p:spPr>
          <a:xfrm>
            <a:off x="-105561" y="-163081"/>
            <a:ext cx="96550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Review Question </a:t>
            </a:r>
            <a:r>
              <a:rPr lang="en-US" sz="54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#5</a:t>
            </a:r>
            <a:endParaRPr lang="en-US" sz="54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0FADFFE-3539-D1B9-11ED-85AD8650193D}"/>
              </a:ext>
            </a:extLst>
          </p:cNvPr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FB74BFB-614F-DFF7-D0DC-C06F6AA571AE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15" name="Rectangle 14"/>
          <p:cNvSpPr/>
          <p:nvPr/>
        </p:nvSpPr>
        <p:spPr>
          <a:xfrm>
            <a:off x="593638" y="1181929"/>
            <a:ext cx="16665661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Correct answer: C. More compounding </a:t>
            </a:r>
            <a:r>
              <a:rPr lang="en-US" sz="4400" b="1" dirty="0"/>
              <a:t>of interest in a year was </a:t>
            </a:r>
            <a:r>
              <a:rPr lang="en-US" sz="4400" b="1" dirty="0" smtClean="0"/>
              <a:t>done</a:t>
            </a:r>
            <a:endParaRPr lang="en-US" sz="3200" b="1" dirty="0" smtClean="0"/>
          </a:p>
          <a:p>
            <a:r>
              <a:rPr lang="en-US" sz="4800" b="1" dirty="0"/>
              <a:t>C</a:t>
            </a:r>
            <a:r>
              <a:rPr lang="en-US" sz="4400" b="1" dirty="0"/>
              <a:t>. </a:t>
            </a:r>
            <a:r>
              <a:rPr lang="en-US" sz="4000" b="1" dirty="0"/>
              <a:t>More compounding of interest in a year was done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00B050"/>
                </a:solidFill>
              </a:rPr>
              <a:t>✅ (Correct)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000" dirty="0"/>
              <a:t>This is the main reason. Even though the nominal rate is the same, </a:t>
            </a:r>
            <a:r>
              <a:rPr lang="en-US" sz="4000" b="1" dirty="0"/>
              <a:t>monthly compounding occurs more frequently than quarterly, which occurs more frequently than semi-annual compounding</a:t>
            </a:r>
            <a:r>
              <a:rPr lang="en-US" sz="4000" dirty="0"/>
              <a:t>. More frequent compounding increases the </a:t>
            </a:r>
            <a:r>
              <a:rPr lang="en-US" sz="4000" b="1" dirty="0"/>
              <a:t>effective annual interest</a:t>
            </a:r>
            <a:r>
              <a:rPr lang="en-US" sz="4000" dirty="0"/>
              <a:t>, resulting in higher total interest earned</a:t>
            </a:r>
            <a:r>
              <a:rPr lang="en-US" sz="4000" dirty="0" smtClean="0"/>
              <a:t>.</a:t>
            </a:r>
          </a:p>
          <a:p>
            <a:endParaRPr lang="en-US" sz="4000" dirty="0"/>
          </a:p>
          <a:p>
            <a:r>
              <a:rPr lang="en-US" sz="4000" b="1" dirty="0"/>
              <a:t>D. A higher interest rate per compounding period was applied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❌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This is misleading. In fact, the opposite happens: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Monthly compounding has a </a:t>
            </a:r>
            <a:r>
              <a:rPr lang="en-US" sz="4000" b="1" dirty="0"/>
              <a:t>smaller rate per period</a:t>
            </a:r>
            <a:r>
              <a:rPr lang="en-US" sz="4000" dirty="0"/>
              <a:t> than quarterly or semi-annual compounding.</a:t>
            </a:r>
            <a:br>
              <a:rPr lang="en-US" sz="4000" dirty="0"/>
            </a:br>
            <a:r>
              <a:rPr lang="en-US" sz="4000" dirty="0"/>
              <a:t>The higher return comes from </a:t>
            </a:r>
            <a:r>
              <a:rPr lang="en-US" sz="4000" b="1" dirty="0"/>
              <a:t>interest being compounded more often</a:t>
            </a:r>
            <a:r>
              <a:rPr lang="en-US" sz="4000" dirty="0"/>
              <a:t>, not from a higher rate per period.</a:t>
            </a:r>
          </a:p>
        </p:txBody>
      </p:sp>
    </p:spTree>
    <p:extLst>
      <p:ext uri="{BB962C8B-B14F-4D97-AF65-F5344CB8AC3E}">
        <p14:creationId xmlns:p14="http://schemas.microsoft.com/office/powerpoint/2010/main" val="240209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96C5-9F39-167A-4BB5-4D999C03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1A79E8-76DA-DA3F-47C5-296F396EC527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0D66D6-41B3-B3A5-1ABC-7154C82C3BE8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C1FF7B-69F1-9069-C665-355028BD2577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76D0EB-FD0F-12ED-6B14-275351B6C781}"/>
              </a:ext>
            </a:extLst>
          </p:cNvPr>
          <p:cNvGrpSpPr/>
          <p:nvPr/>
        </p:nvGrpSpPr>
        <p:grpSpPr>
          <a:xfrm>
            <a:off x="609602" y="990336"/>
            <a:ext cx="16782998" cy="9029964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295EA0-9398-499C-49F9-4AB1A5DDAA1B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 dirty="0"/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PH" sz="2000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  <a:p>
              <a:endParaRPr lang="en-PH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AEC5C5-58F2-C37F-2357-C2E6C2A4C82B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238A25-8E77-3311-2FE1-D949F8013507}"/>
              </a:ext>
            </a:extLst>
          </p:cNvPr>
          <p:cNvGrpSpPr/>
          <p:nvPr/>
        </p:nvGrpSpPr>
        <p:grpSpPr>
          <a:xfrm>
            <a:off x="2818722" y="2933700"/>
            <a:ext cx="13183278" cy="4800600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D66D17-BE02-100E-2C0D-0BA0FC1B0B59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1592E5-5D5D-C009-71B2-E06220DE6223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6505C22-F75B-6415-48F1-BA4254B67961}"/>
              </a:ext>
            </a:extLst>
          </p:cNvPr>
          <p:cNvSpPr/>
          <p:nvPr/>
        </p:nvSpPr>
        <p:spPr>
          <a:xfrm>
            <a:off x="15014781" y="196138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0FADFFE-3539-D1B9-11ED-85AD8650193D}"/>
              </a:ext>
            </a:extLst>
          </p:cNvPr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FB74BFB-614F-DFF7-D0DC-C06F6AA571AE}"/>
              </a:ext>
            </a:extLst>
          </p:cNvPr>
          <p:cNvSpPr/>
          <p:nvPr/>
        </p:nvSpPr>
        <p:spPr>
          <a:xfrm>
            <a:off x="609601" y="7375761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F1592E5-5D5D-C009-71B2-E06220DE6223}"/>
              </a:ext>
            </a:extLst>
          </p:cNvPr>
          <p:cNvSpPr txBox="1"/>
          <p:nvPr/>
        </p:nvSpPr>
        <p:spPr>
          <a:xfrm>
            <a:off x="609601" y="-97398"/>
            <a:ext cx="8224748" cy="11162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4100189" y="4558725"/>
            <a:ext cx="10087634" cy="1288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11500" dirty="0" smtClean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" panose="020B0503030204020804" pitchFamily="34" charset="0"/>
                <a:sym typeface="Bugaki"/>
              </a:rPr>
              <a:t>THANK YOU</a:t>
            </a:r>
            <a:endParaRPr lang="en-US" sz="11500" dirty="0">
              <a:solidFill>
                <a:srgbClr val="E1E1E1"/>
              </a:solidFill>
              <a:latin typeface="Arial Black" panose="020B0A04020102020204" pitchFamily="34" charset="0"/>
              <a:ea typeface="Bugaki"/>
              <a:cs typeface="Biome" panose="020B0503030204020804" pitchFamily="34" charset="0"/>
              <a:sym typeface="Bugaki"/>
            </a:endParaRPr>
          </a:p>
        </p:txBody>
      </p:sp>
      <p:sp>
        <p:nvSpPr>
          <p:cNvPr id="20" name="Freeform 6"/>
          <p:cNvSpPr/>
          <p:nvPr/>
        </p:nvSpPr>
        <p:spPr>
          <a:xfrm>
            <a:off x="6129705" y="6427471"/>
            <a:ext cx="6879149" cy="3335858"/>
          </a:xfrm>
          <a:custGeom>
            <a:avLst/>
            <a:gdLst/>
            <a:ahLst/>
            <a:cxnLst/>
            <a:rect l="l" t="t" r="r" b="b"/>
            <a:pathLst>
              <a:path w="9170940" h="5409656">
                <a:moveTo>
                  <a:pt x="0" y="0"/>
                </a:moveTo>
                <a:lnTo>
                  <a:pt x="9170940" y="0"/>
                </a:lnTo>
                <a:lnTo>
                  <a:pt x="917094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08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5" name="Freeform 5"/>
          <p:cNvSpPr/>
          <p:nvPr/>
        </p:nvSpPr>
        <p:spPr>
          <a:xfrm>
            <a:off x="1262043" y="5507209"/>
            <a:ext cx="3935781" cy="4325034"/>
          </a:xfrm>
          <a:custGeom>
            <a:avLst/>
            <a:gdLst/>
            <a:ahLst/>
            <a:cxnLst/>
            <a:rect l="l" t="t" r="r" b="b"/>
            <a:pathLst>
              <a:path w="3935781" h="4325034">
                <a:moveTo>
                  <a:pt x="0" y="0"/>
                </a:moveTo>
                <a:lnTo>
                  <a:pt x="3935781" y="0"/>
                </a:lnTo>
                <a:lnTo>
                  <a:pt x="3935781" y="4325034"/>
                </a:lnTo>
                <a:lnTo>
                  <a:pt x="0" y="432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12942990" y="5706331"/>
            <a:ext cx="3759737" cy="4125911"/>
          </a:xfrm>
          <a:custGeom>
            <a:avLst/>
            <a:gdLst/>
            <a:ahLst/>
            <a:cxnLst/>
            <a:rect l="l" t="t" r="r" b="b"/>
            <a:pathLst>
              <a:path w="3759737" h="4125911">
                <a:moveTo>
                  <a:pt x="0" y="0"/>
                </a:moveTo>
                <a:lnTo>
                  <a:pt x="3759736" y="0"/>
                </a:lnTo>
                <a:lnTo>
                  <a:pt x="3759736" y="4125912"/>
                </a:lnTo>
                <a:lnTo>
                  <a:pt x="0" y="4125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7035768" y="5143500"/>
            <a:ext cx="4069278" cy="4069278"/>
          </a:xfrm>
          <a:custGeom>
            <a:avLst/>
            <a:gdLst/>
            <a:ahLst/>
            <a:cxnLst/>
            <a:rect l="l" t="t" r="r" b="b"/>
            <a:pathLst>
              <a:path w="4069278" h="4069278">
                <a:moveTo>
                  <a:pt x="0" y="0"/>
                </a:moveTo>
                <a:lnTo>
                  <a:pt x="4069278" y="0"/>
                </a:lnTo>
                <a:lnTo>
                  <a:pt x="4069278" y="4069278"/>
                </a:lnTo>
                <a:lnTo>
                  <a:pt x="0" y="4069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TextBox 8"/>
          <p:cNvSpPr txBox="1"/>
          <p:nvPr/>
        </p:nvSpPr>
        <p:spPr>
          <a:xfrm>
            <a:off x="-1120049" y="781050"/>
            <a:ext cx="20528097" cy="440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40"/>
              </a:lnSpc>
            </a:pPr>
            <a:r>
              <a:rPr lang="en-US" sz="10500" dirty="0">
                <a:solidFill>
                  <a:srgbClr val="223939"/>
                </a:solidFill>
                <a:latin typeface="Arial Black" panose="020B0A04020102020204" pitchFamily="34" charset="0"/>
                <a:ea typeface="BatangChe" panose="020B0503020000020004" pitchFamily="49" charset="-127"/>
                <a:cs typeface="Borsok"/>
                <a:sym typeface="Borsok"/>
              </a:rPr>
              <a:t>HOW ARE YOU FEELING RIGHT NOW?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120049" y="236899"/>
            <a:ext cx="20528097" cy="49237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40"/>
              </a:lnSpc>
            </a:pPr>
            <a:r>
              <a:rPr lang="en-US" sz="10500" dirty="0">
                <a:solidFill>
                  <a:srgbClr val="223939"/>
                </a:solidFill>
                <a:latin typeface="Arial Black" panose="020B0A04020102020204" pitchFamily="34" charset="0"/>
                <a:ea typeface="Borsok"/>
                <a:cs typeface="Borsok"/>
                <a:sym typeface="Borsok"/>
              </a:rPr>
              <a:t>WHO AMONG OF YOU WANTS MONEY?</a:t>
            </a: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  <a:p>
            <a:pPr algn="ctr">
              <a:lnSpc>
                <a:spcPts val="17640"/>
              </a:lnSpc>
            </a:pPr>
            <a:endParaRPr lang="en-US" sz="12600" dirty="0">
              <a:solidFill>
                <a:srgbClr val="223939"/>
              </a:solidFill>
              <a:latin typeface="Borsok"/>
              <a:ea typeface="Borsok"/>
              <a:cs typeface="Borsok"/>
              <a:sym typeface="Borsok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947209" y="4592313"/>
            <a:ext cx="9170940" cy="5409656"/>
          </a:xfrm>
          <a:custGeom>
            <a:avLst/>
            <a:gdLst/>
            <a:ahLst/>
            <a:cxnLst/>
            <a:rect l="l" t="t" r="r" b="b"/>
            <a:pathLst>
              <a:path w="9170940" h="5409656">
                <a:moveTo>
                  <a:pt x="0" y="0"/>
                </a:moveTo>
                <a:lnTo>
                  <a:pt x="9170940" y="0"/>
                </a:lnTo>
                <a:lnTo>
                  <a:pt x="917094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724D-352B-FA16-BA71-9D32BC665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A8B737-2E8A-A9E1-6BF0-8DCABBF47A3E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3B8CC7-AA4D-8BA7-8BF4-464134978735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32B28FC-9684-A1B4-2004-3E708564ECB1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090512A-4ACD-E53C-910D-68CC5B5F54E1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2DABD5-6DEB-CDA9-8C40-D59A73C8B7AD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CD5257-BB86-9442-6A55-999E570C7A8E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D956289-131E-87ED-A11B-0BD97DD4D297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0E4A4C-44BD-0CAA-E316-D7506850582B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2D3DA3D-C07B-A377-4E56-535A789884AB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68A82F-2260-30A5-59E4-6D67CFD9EBFB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77033D4-E6F3-4B3B-F339-7CB9CF730C3A}"/>
              </a:ext>
            </a:extLst>
          </p:cNvPr>
          <p:cNvSpPr txBox="1"/>
          <p:nvPr/>
        </p:nvSpPr>
        <p:spPr>
          <a:xfrm>
            <a:off x="2200000" y="198476"/>
            <a:ext cx="9655072" cy="100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Biome" panose="020B0503030204020804" pitchFamily="34" charset="0"/>
                <a:sym typeface="Bugaki"/>
              </a:rPr>
              <a:t>Review Question #1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E8095F8-C705-7AE8-1426-AB37E60D5579}"/>
              </a:ext>
            </a:extLst>
          </p:cNvPr>
          <p:cNvSpPr txBox="1"/>
          <p:nvPr/>
        </p:nvSpPr>
        <p:spPr>
          <a:xfrm>
            <a:off x="1447800" y="2019300"/>
            <a:ext cx="15549351" cy="22069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nva Sans"/>
                <a:cs typeface="Canva Sans"/>
                <a:sym typeface="Canva Sans"/>
              </a:rPr>
              <a:t>Julianne needs </a:t>
            </a:r>
            <a:r>
              <a:rPr lang="en-US" sz="3600" b="1" dirty="0" err="1">
                <a:solidFill>
                  <a:srgbClr val="1C2B2B"/>
                </a:solidFill>
                <a:latin typeface="Bookman Old Style" panose="02050604050505020204" pitchFamily="18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nva Sans"/>
                <a:cs typeface="Canva Sans"/>
                <a:sym typeface="Canva Sans"/>
              </a:rPr>
              <a:t> 57,300.00 to buy cooking equipment for her new house. She is willing to pay the interest of </a:t>
            </a:r>
            <a:r>
              <a:rPr lang="en-US" sz="3600" b="1" dirty="0" err="1">
                <a:solidFill>
                  <a:srgbClr val="1C2B2B"/>
                </a:solidFill>
                <a:latin typeface="Bookman Old Style" panose="02050604050505020204" pitchFamily="18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nva Sans"/>
                <a:cs typeface="Canva Sans"/>
                <a:sym typeface="Canva Sans"/>
              </a:rPr>
              <a:t> 7,735.50 if she borrows the said amount from the bank. If she intends to pay her obligation within 30 months, what must be the interest rate of her loan?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Bookman Old Style" panose="02050604050505020204" pitchFamily="18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0136A62-973B-A67C-144D-7B0A0D829F47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30444773-FFD2-67DC-744F-0706D86FAB87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107176F2-4F1A-F768-0547-ABE9E36D9378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CDB93E0A-BD28-8133-D618-48F02D2BC5B5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AD69F536-666F-2BA5-B779-4B7DA03771E8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D03F5D5F-9739-DFCA-E5F2-C2ABE21AEE40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keena" panose="020F0502020204030204" pitchFamily="2" charset="0"/>
                <a:ea typeface="Spline Sans Bold" pitchFamily="34" charset="-122"/>
                <a:cs typeface="Spline Sans Bold" pitchFamily="34" charset="-120"/>
              </a:rPr>
              <a:t>A. </a:t>
            </a:r>
            <a:r>
              <a:rPr lang="en-US" sz="4000" b="1" dirty="0">
                <a:solidFill>
                  <a:srgbClr val="E0E4E6"/>
                </a:solidFill>
                <a:latin typeface="Bookman Old Style" panose="02050604050505020204" pitchFamily="18" charset="0"/>
                <a:ea typeface="Spline Sans Bold" pitchFamily="34" charset="-122"/>
                <a:cs typeface="Spline Sans Bold" pitchFamily="34" charset="-120"/>
              </a:rPr>
              <a:t>5.4%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56FEA02F-BD17-BA65-B679-40CFA0EAB8A2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Bookman Old Style" panose="02050604050505020204" pitchFamily="18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Bookman Old Style" panose="02050604050505020204" pitchFamily="18" charset="0"/>
                <a:ea typeface="Spline Sans Bold" pitchFamily="34" charset="-122"/>
                <a:cs typeface="Spline Sans Bold" pitchFamily="34" charset="-120"/>
              </a:rPr>
              <a:t>B. 4.4%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285F4AD6-2858-4860-CF92-5F30B5032F8E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Bookman Old Style" panose="02050604050505020204" pitchFamily="18" charset="0"/>
                <a:ea typeface="Spline Sans Bold" pitchFamily="34" charset="-122"/>
                <a:cs typeface="Spline Sans Bold" pitchFamily="34" charset="-120"/>
              </a:rPr>
              <a:t>C. 6.4%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13E4D235-F393-D323-227D-535C7A563269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Bookman Old Style" panose="02050604050505020204" pitchFamily="18" charset="0"/>
                <a:ea typeface="Spline Sans Bold" pitchFamily="34" charset="-122"/>
                <a:cs typeface="Spline Sans Bold" pitchFamily="34" charset="-120"/>
              </a:rPr>
              <a:t>D. 3.4%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8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B66CE-00FB-579A-8591-FB12E5A3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403C1B-3A35-D241-368D-6A80D7D6D851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7943F8-BACE-7EB6-74A4-E126883240C2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E6EC7D2-902B-D5AB-58BE-2FDC87126CCD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092AAB9-BE7B-2D87-DEFC-D423A5350384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65A9C1-57AA-9A33-3DA6-251B6005F6E2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B7A3D8F-D709-35E8-E1E3-264F56BE09ED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E160B10-3477-D1D6-83FB-84B62024CC93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D212E9-BD4D-C576-63D9-C222F2F3E3A8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392F17E-EF1C-8FBE-E603-24660705F9F0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FD35BF1-B2B0-23C7-7879-30F09D1F055B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A1BBC9E-79B6-3CF9-4C73-8680C511D62A}"/>
              </a:ext>
            </a:extLst>
          </p:cNvPr>
          <p:cNvSpPr txBox="1"/>
          <p:nvPr/>
        </p:nvSpPr>
        <p:spPr>
          <a:xfrm>
            <a:off x="2200000" y="198476"/>
            <a:ext cx="9655072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ugaki"/>
                <a:sym typeface="Bugaki"/>
              </a:rPr>
              <a:t>Review Question #1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A2F9C9E-E6E5-3FB5-6812-79EF29CF8426}"/>
              </a:ext>
            </a:extLst>
          </p:cNvPr>
          <p:cNvSpPr txBox="1"/>
          <p:nvPr/>
        </p:nvSpPr>
        <p:spPr>
          <a:xfrm>
            <a:off x="1447800" y="2019300"/>
            <a:ext cx="15549351" cy="22069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Julianne needs </a:t>
            </a:r>
            <a:r>
              <a:rPr lang="en-US" sz="3600" b="1" dirty="0" err="1">
                <a:solidFill>
                  <a:srgbClr val="1C2B2B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 57,300.00 to buy cooking equipment for her new house. She is willing to pay the interest of </a:t>
            </a:r>
            <a:r>
              <a:rPr lang="en-US" sz="3600" b="1" dirty="0" err="1">
                <a:solidFill>
                  <a:srgbClr val="1C2B2B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 7,735.50 if she borrows the said amount from the bank. If she intends to pay her obligation within 30 months, what must be the interest rate of her loan?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895D349-89BA-6EFA-B96B-CC981054F47B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21F42E23-9E02-37EF-F007-AFBD61F371FB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rgbClr val="00B050">
              <a:alpha val="75000"/>
            </a:srgb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27E82500-2E9B-9D57-F7D4-F92F019D2E3B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8326D12F-A3C1-63E9-6339-96A73719A88C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D885CB93-0450-C127-00FD-EB917F828255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D43B6FEA-F89E-AC57-A9A8-12BA79EAEFE6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5.4%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4390262-863A-8DB9-7B33-EB86B3F8DB31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4.4%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FD915A3-8198-574F-9CDE-CA38C08C9D84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6.4%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A75CD24-C885-A4C0-65A1-5DC3E19258C5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3.4%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3875" y="1559281"/>
            <a:ext cx="16497199" cy="7607883"/>
            <a:chOff x="0" y="0"/>
            <a:chExt cx="4344941" cy="2003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4344941" cy="200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4941" h="2003722">
                      <a:moveTo>
                        <a:pt x="23934" y="0"/>
                      </a:moveTo>
                      <a:lnTo>
                        <a:pt x="4321008" y="0"/>
                      </a:lnTo>
                      <a:cubicBezTo>
                        <a:pt x="4327355" y="0"/>
                        <a:pt x="4333443" y="2522"/>
                        <a:pt x="4337931" y="7010"/>
                      </a:cubicBezTo>
                      <a:cubicBezTo>
                        <a:pt x="4342420" y="11498"/>
                        <a:pt x="4344941" y="17586"/>
                        <a:pt x="4344941" y="23934"/>
                      </a:cubicBezTo>
                      <a:lnTo>
                        <a:pt x="4344941" y="1979789"/>
                      </a:lnTo>
                      <a:cubicBezTo>
                        <a:pt x="4344941" y="1993007"/>
                        <a:pt x="4334226" y="2003722"/>
                        <a:pt x="4321008" y="2003722"/>
                      </a:cubicBezTo>
                      <a:lnTo>
                        <a:pt x="23934" y="2003722"/>
                      </a:lnTo>
                      <a:cubicBezTo>
                        <a:pt x="10715" y="2003722"/>
                        <a:pt x="0" y="1993007"/>
                        <a:pt x="0" y="1979789"/>
                      </a:cubicBezTo>
                      <a:lnTo>
                        <a:pt x="0" y="23934"/>
                      </a:lnTo>
                      <a:cubicBezTo>
                        <a:pt x="0" y="10715"/>
                        <a:pt x="10715" y="0"/>
                        <a:pt x="239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3825" cap="rnd">
                  <a:solidFill>
                    <a:srgbClr val="223939"/>
                  </a:solidFill>
                  <a:prstDash val="lgDash"/>
                  <a:round/>
                </a:ln>
              </p:spPr>
              <p:txBody>
                <a:bodyPr/>
                <a:lstStyle/>
                <a:p>
                  <a:endParaRPr lang="en-PH" dirty="0"/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Solution: 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In determining the interest rate of the loan, substitute the given:</a:t>
                  </a:r>
                </a:p>
                <a:p>
                  <a:endParaRPr lang="en-PH" sz="2800" b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Given:									</a:t>
                  </a:r>
                  <a:endParaRPr lang="en-PH" sz="2800" dirty="0">
                    <a:latin typeface="Arial Black" panose="020B0A04020102020204" pitchFamily="34" charset="0"/>
                  </a:endParaRP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Principal (P) = </a:t>
                  </a:r>
                  <a:r>
                    <a:rPr lang="en-PH" sz="2800" dirty="0" err="1">
                      <a:latin typeface="Arial Black" panose="020B0A04020102020204" pitchFamily="34" charset="0"/>
                    </a:rPr>
                    <a:t>Php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 57,300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Interest (I) = </a:t>
                  </a:r>
                  <a:r>
                    <a:rPr lang="en-PH" sz="2800" dirty="0" err="1">
                      <a:latin typeface="Arial Black" panose="020B0A04020102020204" pitchFamily="34" charset="0"/>
                    </a:rPr>
                    <a:t>Php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 7,735.50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Time (t) = 30 months = 2.5 years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Rate (r) = ?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						Solve for the interest rate (r):</a:t>
                  </a:r>
                  <a:endParaRPr lang="en-PH" sz="2800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 Formula: </a:t>
                  </a:r>
                  <a14:m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PH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latin typeface="Cambria Math" panose="02040503050406030204" pitchFamily="18" charset="0"/>
                        </a:rPr>
                        <m:t>𝑃𝑟𝑡</m:t>
                      </m:r>
                    </m:oMath>
                  </a14:m>
                  <a:endParaRPr lang="en-PH" sz="2800" b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		</a:t>
                  </a:r>
                </a:p>
                <a:p>
                  <a:r>
                    <a:rPr lang="en-PH" sz="2800" b="1" dirty="0">
                      <a:latin typeface="Arial Black" panose="020B0A04020102020204" pitchFamily="34" charset="0"/>
                    </a:rPr>
                    <a:t>		</a:t>
                  </a:r>
                  <a:endParaRPr lang="en-PH" sz="2800" i="1" dirty="0">
                    <a:latin typeface="Arial Black" panose="020B0A04020102020204" pitchFamily="34" charset="0"/>
                  </a:endParaRPr>
                </a:p>
                <a:p>
                  <a:r>
                    <a:rPr lang="en-PH" sz="2800" i="1" dirty="0">
                      <a:latin typeface="Arial Black" panose="020B0A04020102020204" pitchFamily="34" charset="0"/>
                    </a:rPr>
                    <a:t>	</a:t>
                  </a:r>
                  <a:r>
                    <a:rPr lang="en-PH" sz="2800" b="1" dirty="0">
                      <a:latin typeface="Arial Black" panose="020B0A04020102020204" pitchFamily="34" charset="0"/>
                    </a:rPr>
                    <a:t>Answer: </a:t>
                  </a:r>
                </a:p>
                <a:p>
                  <a:r>
                    <a:rPr lang="en-PH" sz="2800" dirty="0">
                      <a:latin typeface="Arial Black" panose="020B0A04020102020204" pitchFamily="34" charset="0"/>
                    </a:rPr>
                    <a:t>	The interest rate of the loan is </a:t>
                  </a:r>
                  <a:r>
                    <a:rPr lang="en-PH" sz="2800" b="1" dirty="0">
                      <a:latin typeface="Arial Black" panose="020B0A04020102020204" pitchFamily="34" charset="0"/>
                    </a:rPr>
                    <a:t>5.4% per annum</a:t>
                  </a:r>
                  <a:r>
                    <a:rPr lang="en-PH" sz="2800" dirty="0">
                      <a:latin typeface="Arial Black" panose="020B0A04020102020204" pitchFamily="34" charset="0"/>
                    </a:rPr>
                    <a:t>.</a:t>
                  </a:r>
                </a:p>
                <a:p>
                  <a:endParaRPr lang="en-PH" dirty="0">
                    <a:latin typeface="Arial Black" panose="020B0A04020102020204" pitchFamily="34" charset="0"/>
                  </a:endParaRPr>
                </a:p>
                <a:p>
                  <a:endParaRPr lang="en-PH" dirty="0">
                    <a:latin typeface="Arial Black" panose="020B0A04020102020204" pitchFamily="34" charset="0"/>
                  </a:endParaRPr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  <a:p>
                  <a:endParaRPr lang="en-PH" dirty="0"/>
                </a:p>
              </p:txBody>
            </p:sp>
          </mc:Choice>
          <mc:Fallback xmlns="">
            <p:sp>
              <p:nvSpPr>
                <p:cNvPr id="6" name="Freeform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4344941" cy="200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4941" h="2003722">
                      <a:moveTo>
                        <a:pt x="23934" y="0"/>
                      </a:moveTo>
                      <a:lnTo>
                        <a:pt x="4321008" y="0"/>
                      </a:lnTo>
                      <a:cubicBezTo>
                        <a:pt x="4327355" y="0"/>
                        <a:pt x="4333443" y="2522"/>
                        <a:pt x="4337931" y="7010"/>
                      </a:cubicBezTo>
                      <a:cubicBezTo>
                        <a:pt x="4342420" y="11498"/>
                        <a:pt x="4344941" y="17586"/>
                        <a:pt x="4344941" y="23934"/>
                      </a:cubicBezTo>
                      <a:lnTo>
                        <a:pt x="4344941" y="1979789"/>
                      </a:lnTo>
                      <a:cubicBezTo>
                        <a:pt x="4344941" y="1993007"/>
                        <a:pt x="4334226" y="2003722"/>
                        <a:pt x="4321008" y="2003722"/>
                      </a:cubicBezTo>
                      <a:lnTo>
                        <a:pt x="23934" y="2003722"/>
                      </a:lnTo>
                      <a:cubicBezTo>
                        <a:pt x="10715" y="2003722"/>
                        <a:pt x="0" y="1993007"/>
                        <a:pt x="0" y="1979789"/>
                      </a:cubicBezTo>
                      <a:lnTo>
                        <a:pt x="0" y="23934"/>
                      </a:lnTo>
                      <a:cubicBezTo>
                        <a:pt x="0" y="10715"/>
                        <a:pt x="10715" y="0"/>
                        <a:pt x="23934" y="0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 l="-404"/>
                  </a:stretch>
                </a:blipFill>
                <a:ln w="123825" cap="rnd">
                  <a:solidFill>
                    <a:srgbClr val="223939"/>
                  </a:solidFill>
                  <a:prstDash val="lgDash"/>
                  <a:rou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7"/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lang="en-PH" dirty="0"/>
            </a:p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/>
          <p:cNvSpPr txBox="1"/>
          <p:nvPr/>
        </p:nvSpPr>
        <p:spPr>
          <a:xfrm>
            <a:off x="2200000" y="198476"/>
            <a:ext cx="9655072" cy="100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ugaki"/>
                <a:sym typeface="Bugaki"/>
              </a:rPr>
              <a:t>Review Question #1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2019300"/>
            <a:ext cx="15549351" cy="1609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36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5838"/>
            </a:stretch>
          </a:blipFill>
        </p:spPr>
        <p:txBody>
          <a:bodyPr/>
          <a:lstStyle/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730B4-689E-C617-648D-FA38B5911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6106" y="4076700"/>
            <a:ext cx="4069274" cy="33587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3A24-0830-E9B9-0993-26797ADB5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8DC6C9-9950-80AD-7F9E-69247BC14CB7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DF5E27-0BF2-2E7A-95DE-8CA1155C4C5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350318-F9A6-4707-5C54-065237B4622F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D2897D1-D704-3806-467D-F816F60BC319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A9DD82-E64C-25AF-23B7-7ABD2D2D72E3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71DD82-C7FF-7DBE-D7DD-76C75B3AB928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2213736-C261-E8EA-46D1-B721554A8CE6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58E8E2-B369-1F14-7633-86072647DAED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175A1E6-66BC-A4DB-C936-93A4068B8191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F94B652-5C18-B8C9-9537-0B540CB888A0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41BCF7F-77D9-A304-B968-2775BAD207F7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iome Light" panose="020B0303030204020804" pitchFamily="34" charset="0"/>
                <a:sym typeface="Bugaki"/>
              </a:rPr>
              <a:t>Review Question #2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A8E325-3529-B3D2-0D19-F901117BF5AD}"/>
              </a:ext>
            </a:extLst>
          </p:cNvPr>
          <p:cNvSpPr txBox="1"/>
          <p:nvPr/>
        </p:nvSpPr>
        <p:spPr>
          <a:xfrm>
            <a:off x="1447800" y="2019300"/>
            <a:ext cx="15549351" cy="23288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Sophia borrowed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25,000.00 from a lending corporation that charges 12% interest with an agreement to pay the principal and the interest at the end of the term. If she paid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35,000.00 at the end of the term, for how long did she use the money?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12B7DD1-3C9A-E229-65AC-F5C129416A2B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397D7B31-00B1-AD10-30BE-FB6F40A168E8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90651291-0F69-562D-5609-B4E08CB0E3CC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6A8D2DE1-A675-5BE6-EC4F-8D34F9B093A2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4D63E307-2616-4C37-68F2-5CEB3AE8E4D0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A9315E0-7EE7-0D66-C523-E6CBCADE90F1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Bookman Old Style" panose="02050604050505020204" pitchFamily="18" charset="0"/>
                <a:ea typeface="Spline Sans Bold" pitchFamily="34" charset="-122"/>
                <a:cs typeface="Spline Sans Bold" pitchFamily="34" charset="-120"/>
              </a:rPr>
              <a:t>A. 2.5 years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A18C3562-5DBF-6AD5-5B42-9B584A60E068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Text" pitchFamily="2" charset="0"/>
                <a:ea typeface="Spline Sans Bold" pitchFamily="34" charset="-122"/>
                <a:cs typeface="Spline Sans Bold" pitchFamily="34" charset="-120"/>
              </a:rPr>
              <a:t>B. 3.5 years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Sitka Text" pitchFamily="2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Text" pitchFamily="2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Sitka Text" pitchFamily="2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D3CECC33-758D-F3D4-D41A-3086143EA608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Heading" pitchFamily="2" charset="0"/>
                <a:ea typeface="Spline Sans Bold" pitchFamily="34" charset="-122"/>
                <a:cs typeface="Spline Sans Bold" pitchFamily="34" charset="-120"/>
              </a:rPr>
              <a:t>C. 4.5 years</a:t>
            </a:r>
            <a:endParaRPr lang="en-US" sz="4000" dirty="0">
              <a:latin typeface="Sitka Heading" pitchFamily="2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B698FF3-817E-2EFD-9A4B-29D1C856367F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Sitka Small" pitchFamily="2" charset="0"/>
                <a:ea typeface="Spline Sans Bold" pitchFamily="34" charset="-122"/>
                <a:cs typeface="Spline Sans Bold" pitchFamily="34" charset="-120"/>
              </a:rPr>
              <a:t>D. 5.5 years</a:t>
            </a:r>
            <a:endParaRPr lang="en-US" sz="4000" dirty="0">
              <a:latin typeface="Sitka Sma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7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CAE6-773D-81A4-3BFB-9DB53F29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1D9952C-C3D7-6E3B-497E-AD0D55EE39E6}"/>
              </a:ext>
            </a:extLst>
          </p:cNvPr>
          <p:cNvGrpSpPr/>
          <p:nvPr/>
        </p:nvGrpSpPr>
        <p:grpSpPr>
          <a:xfrm>
            <a:off x="-717720" y="0"/>
            <a:ext cx="19723440" cy="10287000"/>
            <a:chOff x="0" y="0"/>
            <a:chExt cx="2629792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124E0A4-D7D1-F943-50ED-94706AEAA958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1406A46-98AE-4B4F-4210-0F5CF31D70E1}"/>
                </a:ext>
              </a:extLst>
            </p:cNvPr>
            <p:cNvSpPr/>
            <p:nvPr/>
          </p:nvSpPr>
          <p:spPr>
            <a:xfrm>
              <a:off x="13750324" y="0"/>
              <a:ext cx="12547597" cy="13716000"/>
            </a:xfrm>
            <a:custGeom>
              <a:avLst/>
              <a:gdLst/>
              <a:ahLst/>
              <a:cxnLst/>
              <a:rect l="l" t="t" r="r" b="b"/>
              <a:pathLst>
                <a:path w="12547597" h="13716000">
                  <a:moveTo>
                    <a:pt x="0" y="0"/>
                  </a:moveTo>
                  <a:lnTo>
                    <a:pt x="12547596" y="0"/>
                  </a:lnTo>
                  <a:lnTo>
                    <a:pt x="125475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9311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1205DC-F7D7-30B0-78CD-E23C78149402}"/>
              </a:ext>
            </a:extLst>
          </p:cNvPr>
          <p:cNvGrpSpPr/>
          <p:nvPr/>
        </p:nvGrpSpPr>
        <p:grpSpPr>
          <a:xfrm>
            <a:off x="895400" y="1559280"/>
            <a:ext cx="16497199" cy="7607883"/>
            <a:chOff x="0" y="0"/>
            <a:chExt cx="4344941" cy="20037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04301E-FF22-6103-C582-275DE83BDB2E}"/>
                </a:ext>
              </a:extLst>
            </p:cNvPr>
            <p:cNvSpPr/>
            <p:nvPr/>
          </p:nvSpPr>
          <p:spPr>
            <a:xfrm>
              <a:off x="0" y="0"/>
              <a:ext cx="4344941" cy="2003722"/>
            </a:xfrm>
            <a:custGeom>
              <a:avLst/>
              <a:gdLst/>
              <a:ahLst/>
              <a:cxnLst/>
              <a:rect l="l" t="t" r="r" b="b"/>
              <a:pathLst>
                <a:path w="4344941" h="2003722">
                  <a:moveTo>
                    <a:pt x="23934" y="0"/>
                  </a:moveTo>
                  <a:lnTo>
                    <a:pt x="4321008" y="0"/>
                  </a:lnTo>
                  <a:cubicBezTo>
                    <a:pt x="4327355" y="0"/>
                    <a:pt x="4333443" y="2522"/>
                    <a:pt x="4337931" y="7010"/>
                  </a:cubicBezTo>
                  <a:cubicBezTo>
                    <a:pt x="4342420" y="11498"/>
                    <a:pt x="4344941" y="17586"/>
                    <a:pt x="4344941" y="23934"/>
                  </a:cubicBezTo>
                  <a:lnTo>
                    <a:pt x="4344941" y="1979789"/>
                  </a:lnTo>
                  <a:cubicBezTo>
                    <a:pt x="4344941" y="1993007"/>
                    <a:pt x="4334226" y="2003722"/>
                    <a:pt x="4321008" y="2003722"/>
                  </a:cubicBezTo>
                  <a:lnTo>
                    <a:pt x="23934" y="2003722"/>
                  </a:lnTo>
                  <a:cubicBezTo>
                    <a:pt x="10715" y="2003722"/>
                    <a:pt x="0" y="1993007"/>
                    <a:pt x="0" y="1979789"/>
                  </a:cubicBezTo>
                  <a:lnTo>
                    <a:pt x="0" y="23934"/>
                  </a:lnTo>
                  <a:cubicBezTo>
                    <a:pt x="0" y="10715"/>
                    <a:pt x="10715" y="0"/>
                    <a:pt x="2393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23939"/>
              </a:solidFill>
              <a:prstDash val="lgDash"/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B092C5-734A-FAF2-29C6-6CBA0A864ADA}"/>
                </a:ext>
              </a:extLst>
            </p:cNvPr>
            <p:cNvSpPr txBox="1"/>
            <p:nvPr/>
          </p:nvSpPr>
          <p:spPr>
            <a:xfrm>
              <a:off x="0" y="-38100"/>
              <a:ext cx="4344941" cy="204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A8B991B-2937-1388-1F2C-6F135C660942}"/>
              </a:ext>
            </a:extLst>
          </p:cNvPr>
          <p:cNvGrpSpPr/>
          <p:nvPr/>
        </p:nvGrpSpPr>
        <p:grpSpPr>
          <a:xfrm>
            <a:off x="2200000" y="199747"/>
            <a:ext cx="10227067" cy="1359534"/>
            <a:chOff x="0" y="0"/>
            <a:chExt cx="2693549" cy="3580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457A88C-1C3B-711B-0231-2EA2B3EBFA3A}"/>
                </a:ext>
              </a:extLst>
            </p:cNvPr>
            <p:cNvSpPr/>
            <p:nvPr/>
          </p:nvSpPr>
          <p:spPr>
            <a:xfrm>
              <a:off x="0" y="0"/>
              <a:ext cx="2693549" cy="358066"/>
            </a:xfrm>
            <a:custGeom>
              <a:avLst/>
              <a:gdLst/>
              <a:ahLst/>
              <a:cxnLst/>
              <a:rect l="l" t="t" r="r" b="b"/>
              <a:pathLst>
                <a:path w="2693549" h="358066">
                  <a:moveTo>
                    <a:pt x="15140" y="0"/>
                  </a:moveTo>
                  <a:lnTo>
                    <a:pt x="2678409" y="0"/>
                  </a:lnTo>
                  <a:cubicBezTo>
                    <a:pt x="2686770" y="0"/>
                    <a:pt x="2693549" y="6778"/>
                    <a:pt x="2693549" y="15140"/>
                  </a:cubicBezTo>
                  <a:lnTo>
                    <a:pt x="2693549" y="342926"/>
                  </a:lnTo>
                  <a:cubicBezTo>
                    <a:pt x="2693549" y="351288"/>
                    <a:pt x="2686770" y="358066"/>
                    <a:pt x="2678409" y="358066"/>
                  </a:cubicBezTo>
                  <a:lnTo>
                    <a:pt x="15140" y="358066"/>
                  </a:lnTo>
                  <a:cubicBezTo>
                    <a:pt x="6778" y="358066"/>
                    <a:pt x="0" y="351288"/>
                    <a:pt x="0" y="342926"/>
                  </a:cubicBezTo>
                  <a:lnTo>
                    <a:pt x="0" y="15140"/>
                  </a:lnTo>
                  <a:cubicBezTo>
                    <a:pt x="0" y="6778"/>
                    <a:pt x="6778" y="0"/>
                    <a:pt x="15140" y="0"/>
                  </a:cubicBezTo>
                  <a:close/>
                </a:path>
              </a:pathLst>
            </a:custGeom>
            <a:solidFill>
              <a:srgbClr val="223939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C53988B-1876-03D7-F28B-E602DE3D86F1}"/>
                </a:ext>
              </a:extLst>
            </p:cNvPr>
            <p:cNvSpPr txBox="1"/>
            <p:nvPr/>
          </p:nvSpPr>
          <p:spPr>
            <a:xfrm>
              <a:off x="0" y="-38100"/>
              <a:ext cx="2693549" cy="39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DF42C15-58AF-0AB1-10C0-5FED0A62912A}"/>
              </a:ext>
            </a:extLst>
          </p:cNvPr>
          <p:cNvSpPr/>
          <p:nvPr/>
        </p:nvSpPr>
        <p:spPr>
          <a:xfrm>
            <a:off x="17259300" y="2645605"/>
            <a:ext cx="3353292" cy="1060479"/>
          </a:xfrm>
          <a:custGeom>
            <a:avLst/>
            <a:gdLst/>
            <a:ahLst/>
            <a:cxnLst/>
            <a:rect l="l" t="t" r="r" b="b"/>
            <a:pathLst>
              <a:path w="3353292" h="1060479">
                <a:moveTo>
                  <a:pt x="0" y="0"/>
                </a:moveTo>
                <a:lnTo>
                  <a:pt x="3353292" y="0"/>
                </a:lnTo>
                <a:lnTo>
                  <a:pt x="3353292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F880BF-EF97-BD67-14F7-2989E66BE139}"/>
              </a:ext>
            </a:extLst>
          </p:cNvPr>
          <p:cNvSpPr txBox="1"/>
          <p:nvPr/>
        </p:nvSpPr>
        <p:spPr>
          <a:xfrm>
            <a:off x="2200000" y="198476"/>
            <a:ext cx="9655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E1E1E1"/>
                </a:solidFill>
                <a:latin typeface="Arial Black" panose="020B0A04020102020204" pitchFamily="34" charset="0"/>
                <a:ea typeface="Bugaki"/>
                <a:cs typeface="Bugaki"/>
                <a:sym typeface="Bugaki"/>
              </a:rPr>
              <a:t>Review Question #2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EEFAAF-45A4-4AA8-5076-45439620534B}"/>
              </a:ext>
            </a:extLst>
          </p:cNvPr>
          <p:cNvSpPr txBox="1"/>
          <p:nvPr/>
        </p:nvSpPr>
        <p:spPr>
          <a:xfrm>
            <a:off x="1447800" y="2019300"/>
            <a:ext cx="15549351" cy="23288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Sophia borrowed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25,000.00 from a lending corporation that charges 12% interest with an agreement to pay the principal and the interest at the end of the term. If she paid </a:t>
            </a:r>
            <a:r>
              <a:rPr lang="en-US" sz="3600" b="1" dirty="0" err="1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Php</a:t>
            </a:r>
            <a:r>
              <a:rPr lang="en-US" sz="3600" b="1" dirty="0">
                <a:solidFill>
                  <a:srgbClr val="1C2B2B"/>
                </a:solidFill>
                <a:latin typeface="Arial Black" panose="020B0A04020102020204" pitchFamily="34" charset="0"/>
                <a:ea typeface="Canva Sans"/>
                <a:cs typeface="Canva Sans"/>
                <a:sym typeface="Canva Sans"/>
              </a:rPr>
              <a:t> 35,000.00 at the end of the term, for how long did she use the money?</a:t>
            </a:r>
          </a:p>
          <a:p>
            <a:pPr algn="just"/>
            <a:endParaRPr lang="en-US" sz="3600" b="1" dirty="0">
              <a:solidFill>
                <a:srgbClr val="1C2B2B"/>
              </a:solidFill>
              <a:latin typeface="Arial Black" panose="020B0A04020102020204" pitchFamily="34" charset="0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endParaRPr lang="en-US" sz="3600" b="1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00"/>
              </a:lnSpc>
            </a:pPr>
            <a:endParaRPr lang="en-US" sz="5000" dirty="0">
              <a:solidFill>
                <a:srgbClr val="1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B0C07D4-5A26-902F-6E2D-342D78D6BD44}"/>
              </a:ext>
            </a:extLst>
          </p:cNvPr>
          <p:cNvSpPr/>
          <p:nvPr/>
        </p:nvSpPr>
        <p:spPr>
          <a:xfrm>
            <a:off x="-1573188" y="7256692"/>
            <a:ext cx="2468588" cy="1060479"/>
          </a:xfrm>
          <a:custGeom>
            <a:avLst/>
            <a:gdLst/>
            <a:ahLst/>
            <a:cxnLst/>
            <a:rect l="l" t="t" r="r" b="b"/>
            <a:pathLst>
              <a:path w="2468588" h="1060479">
                <a:moveTo>
                  <a:pt x="0" y="0"/>
                </a:moveTo>
                <a:lnTo>
                  <a:pt x="2468588" y="0"/>
                </a:lnTo>
                <a:lnTo>
                  <a:pt x="2468588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38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D0441974-2D36-0AD9-FEF3-9DDDEBB063E1}"/>
              </a:ext>
            </a:extLst>
          </p:cNvPr>
          <p:cNvSpPr/>
          <p:nvPr/>
        </p:nvSpPr>
        <p:spPr>
          <a:xfrm>
            <a:off x="1949544" y="4875878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73A1F108-F55E-4AC2-B642-B61FE9A266DC}"/>
              </a:ext>
            </a:extLst>
          </p:cNvPr>
          <p:cNvSpPr/>
          <p:nvPr/>
        </p:nvSpPr>
        <p:spPr>
          <a:xfrm>
            <a:off x="1981200" y="6163152"/>
            <a:ext cx="6324005" cy="807482"/>
          </a:xfrm>
          <a:prstGeom prst="roundRect">
            <a:avLst>
              <a:gd name="adj" fmla="val 40923"/>
            </a:avLst>
          </a:prstGeom>
          <a:solidFill>
            <a:srgbClr val="00B050">
              <a:alpha val="75000"/>
            </a:srgb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DCB8075A-DDC7-CEFC-117A-71FDE35B6472}"/>
              </a:ext>
            </a:extLst>
          </p:cNvPr>
          <p:cNvSpPr/>
          <p:nvPr/>
        </p:nvSpPr>
        <p:spPr>
          <a:xfrm>
            <a:off x="9778196" y="4959480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72A9E6E0-12FB-7AB4-2A78-C385419CE173}"/>
              </a:ext>
            </a:extLst>
          </p:cNvPr>
          <p:cNvSpPr/>
          <p:nvPr/>
        </p:nvSpPr>
        <p:spPr>
          <a:xfrm>
            <a:off x="9786903" y="6136544"/>
            <a:ext cx="6324005" cy="807482"/>
          </a:xfrm>
          <a:prstGeom prst="roundRect">
            <a:avLst>
              <a:gd name="adj" fmla="val 40923"/>
            </a:avLst>
          </a:prstGeom>
          <a:solidFill>
            <a:schemeClr val="tx1">
              <a:lumMod val="85000"/>
              <a:lumOff val="15000"/>
              <a:alpha val="75000"/>
            </a:schemeClr>
          </a:solidFill>
          <a:ln w="3048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PH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7441FBA3-CE5D-F858-C7DB-46AEB59B07B7}"/>
              </a:ext>
            </a:extLst>
          </p:cNvPr>
          <p:cNvSpPr/>
          <p:nvPr/>
        </p:nvSpPr>
        <p:spPr>
          <a:xfrm>
            <a:off x="2895600" y="5165470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A. 2.5 years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6E843C37-B688-A271-0812-CC724FA3E7B6}"/>
              </a:ext>
            </a:extLst>
          </p:cNvPr>
          <p:cNvSpPr/>
          <p:nvPr/>
        </p:nvSpPr>
        <p:spPr>
          <a:xfrm>
            <a:off x="2895600" y="6187966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B. 3.5 years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4000" b="1" dirty="0">
              <a:solidFill>
                <a:srgbClr val="E0E4E6"/>
              </a:solidFill>
              <a:latin typeface="Arial Black" panose="020B0A04020102020204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%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89BCE231-9840-4587-2AD5-C581E096F1CA}"/>
              </a:ext>
            </a:extLst>
          </p:cNvPr>
          <p:cNvSpPr/>
          <p:nvPr/>
        </p:nvSpPr>
        <p:spPr>
          <a:xfrm>
            <a:off x="10482679" y="5243827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C. 4.5 years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E0A1F56-5581-D9F8-71E3-9447F7C316E8}"/>
              </a:ext>
            </a:extLst>
          </p:cNvPr>
          <p:cNvSpPr/>
          <p:nvPr/>
        </p:nvSpPr>
        <p:spPr>
          <a:xfrm>
            <a:off x="10482679" y="6456814"/>
            <a:ext cx="2675496" cy="395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E0E4E6"/>
                </a:solidFill>
                <a:latin typeface="Arial Black" panose="020B0A04020102020204" pitchFamily="34" charset="0"/>
                <a:ea typeface="Spline Sans Bold" pitchFamily="34" charset="-122"/>
                <a:cs typeface="Spline Sans Bold" pitchFamily="34" charset="-120"/>
              </a:rPr>
              <a:t>D. 5.5 years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75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1485</Words>
  <Application>Microsoft Office PowerPoint</Application>
  <PresentationFormat>Custom</PresentationFormat>
  <Paragraphs>6294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Skeena</vt:lpstr>
      <vt:lpstr>Sitka Text</vt:lpstr>
      <vt:lpstr>Segoe UI Black</vt:lpstr>
      <vt:lpstr>Lucida Sans Unicode</vt:lpstr>
      <vt:lpstr>Biome</vt:lpstr>
      <vt:lpstr>Calibri</vt:lpstr>
      <vt:lpstr>Sitka Heading</vt:lpstr>
      <vt:lpstr>Arial Black</vt:lpstr>
      <vt:lpstr>Cambria Math</vt:lpstr>
      <vt:lpstr>Borsok</vt:lpstr>
      <vt:lpstr>Monterchi Bold</vt:lpstr>
      <vt:lpstr>Spline Sans Bold</vt:lpstr>
      <vt:lpstr>Bookman Old Style</vt:lpstr>
      <vt:lpstr>BatangChe</vt:lpstr>
      <vt:lpstr>Biome Light</vt:lpstr>
      <vt:lpstr>Batang</vt:lpstr>
      <vt:lpstr>Bugaki</vt:lpstr>
      <vt:lpstr>Arial</vt:lpstr>
      <vt:lpstr>Canva Sans</vt:lpstr>
      <vt:lpstr>Microsoft YaHei</vt:lpstr>
      <vt:lpstr>Sitka Small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Sets Theory Presentation</dc:title>
  <dc:creator>JERRY BOY ANDEZA JR</dc:creator>
  <cp:lastModifiedBy>JB De Vera Andeza</cp:lastModifiedBy>
  <cp:revision>13</cp:revision>
  <dcterms:created xsi:type="dcterms:W3CDTF">2006-08-16T00:00:00Z</dcterms:created>
  <dcterms:modified xsi:type="dcterms:W3CDTF">2026-01-16T21:53:59Z</dcterms:modified>
  <dc:identifier>DAG-l77n8ec</dc:identifier>
</cp:coreProperties>
</file>